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Sapo" TargetMode="External"/><Relationship Id="rId2" Type="http://schemas.openxmlformats.org/officeDocument/2006/relationships/hyperlink" Target="https://es.wikipedia.org/wiki/Alucin%C3%B3gen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s.wikipedia.org/wiki/Anadenanthera" TargetMode="External"/><Relationship Id="rId5" Type="http://schemas.openxmlformats.org/officeDocument/2006/relationships/hyperlink" Target="https://es.wikipedia.org/wiki/Bufo_marinus" TargetMode="External"/><Relationship Id="rId4" Type="http://schemas.openxmlformats.org/officeDocument/2006/relationships/hyperlink" Target="https://es.wikipedia.org/wiki/Bufo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376737" y="1697387"/>
            <a:ext cx="6337645" cy="1825096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DR LUIS ROBERTO PÉREZ MÉNDEZ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376736" y="3632201"/>
            <a:ext cx="6443663" cy="685800"/>
          </a:xfrm>
        </p:spPr>
        <p:txBody>
          <a:bodyPr>
            <a:normAutofit/>
          </a:bodyPr>
          <a:lstStyle/>
          <a:p>
            <a:pPr algn="ctr"/>
            <a:r>
              <a:rPr lang="es-MX" sz="4000" dirty="0" smtClean="0"/>
              <a:t>GRUMI-CIA</a:t>
            </a:r>
            <a:endParaRPr lang="es-MX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23850"/>
            <a:ext cx="4376738" cy="718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326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Los alcaloides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3200" dirty="0" smtClean="0"/>
              <a:t>También </a:t>
            </a:r>
            <a:r>
              <a:rPr lang="es-ES_tradnl" sz="3200" dirty="0"/>
              <a:t>puede tratarse de productos que </a:t>
            </a:r>
            <a:r>
              <a:rPr lang="es-ES_tradnl" sz="3200" dirty="0" smtClean="0"/>
              <a:t>comparten </a:t>
            </a:r>
            <a:r>
              <a:rPr lang="es-ES_tradnl" sz="3200" dirty="0"/>
              <a:t>las propiedades generales de los </a:t>
            </a:r>
            <a:r>
              <a:rPr lang="es-ES_tradnl" sz="3200" dirty="0" smtClean="0"/>
              <a:t>alcaloides naturales</a:t>
            </a:r>
          </a:p>
          <a:p>
            <a:r>
              <a:rPr lang="es-ES_tradnl" sz="3200" dirty="0" smtClean="0"/>
              <a:t>Pero </a:t>
            </a:r>
            <a:r>
              <a:rPr lang="es-ES_tradnl" sz="3200" dirty="0"/>
              <a:t>que </a:t>
            </a:r>
            <a:r>
              <a:rPr lang="es-ES_tradnl" sz="3200" dirty="0">
                <a:solidFill>
                  <a:srgbClr val="FF0000"/>
                </a:solidFill>
              </a:rPr>
              <a:t>jamás se han encontrado </a:t>
            </a:r>
            <a:r>
              <a:rPr lang="es-ES_tradnl" sz="3200" dirty="0" smtClean="0">
                <a:solidFill>
                  <a:srgbClr val="FF0000"/>
                </a:solidFill>
              </a:rPr>
              <a:t>en </a:t>
            </a:r>
            <a:r>
              <a:rPr lang="es-ES_tradnl" sz="3200" dirty="0">
                <a:solidFill>
                  <a:srgbClr val="FF0000"/>
                </a:solidFill>
              </a:rPr>
              <a:t>los seres </a:t>
            </a:r>
            <a:r>
              <a:rPr lang="es-ES_tradnl" sz="3200" dirty="0" smtClean="0">
                <a:solidFill>
                  <a:srgbClr val="FF0000"/>
                </a:solidFill>
              </a:rPr>
              <a:t>vivos</a:t>
            </a:r>
            <a:r>
              <a:rPr lang="es-ES_tradnl" sz="3200" dirty="0" smtClean="0"/>
              <a:t>:</a:t>
            </a:r>
          </a:p>
          <a:p>
            <a:r>
              <a:rPr lang="es-ES_tradnl" sz="3200" dirty="0" smtClean="0"/>
              <a:t>La novocaína</a:t>
            </a:r>
            <a:r>
              <a:rPr lang="es-ES_tradnl" sz="3200" dirty="0"/>
              <a:t>, la </a:t>
            </a:r>
            <a:r>
              <a:rPr lang="es-ES_tradnl" sz="3200" dirty="0" smtClean="0"/>
              <a:t>estovaína </a:t>
            </a:r>
            <a:r>
              <a:rPr lang="es-ES_tradnl" sz="3200" dirty="0"/>
              <a:t>(clorhidrato de </a:t>
            </a:r>
            <a:r>
              <a:rPr lang="es-ES_tradnl" sz="3200" dirty="0" err="1" smtClean="0"/>
              <a:t>amilocaína</a:t>
            </a:r>
            <a:r>
              <a:rPr lang="es-ES_tradnl" sz="3200" dirty="0" smtClean="0"/>
              <a:t> 1903, primer anestésico local).</a:t>
            </a:r>
            <a:endParaRPr lang="es-MX" sz="3200" b="1" dirty="0"/>
          </a:p>
        </p:txBody>
      </p:sp>
    </p:spTree>
    <p:extLst>
      <p:ext uri="{BB962C8B-B14F-4D97-AF65-F5344CB8AC3E}">
        <p14:creationId xmlns:p14="http://schemas.microsoft.com/office/powerpoint/2010/main" val="998869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Los alcaloides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3200" dirty="0" smtClean="0"/>
              <a:t>Tienen propiedades Tx </a:t>
            </a:r>
            <a:r>
              <a:rPr lang="es-ES_tradnl" sz="3200" dirty="0"/>
              <a:t>comparables a las de la cocaína, la </a:t>
            </a:r>
            <a:r>
              <a:rPr lang="es-ES_tradnl" sz="3200" dirty="0" smtClean="0"/>
              <a:t>homatropina</a:t>
            </a:r>
            <a:r>
              <a:rPr lang="es-ES_tradnl" sz="3200" dirty="0"/>
              <a:t>, la euftalmina, </a:t>
            </a:r>
            <a:r>
              <a:rPr lang="es-ES_tradnl" sz="3200" dirty="0" smtClean="0"/>
              <a:t>las </a:t>
            </a:r>
            <a:r>
              <a:rPr lang="es-ES_tradnl" sz="3200" dirty="0" err="1" smtClean="0"/>
              <a:t>eucaínas</a:t>
            </a:r>
            <a:r>
              <a:rPr lang="es-ES_tradnl" sz="3200" dirty="0" smtClean="0"/>
              <a:t> </a:t>
            </a:r>
            <a:r>
              <a:rPr lang="es-ES_tradnl" sz="3200" dirty="0"/>
              <a:t>A y </a:t>
            </a:r>
            <a:r>
              <a:rPr lang="es-ES_tradnl" sz="3200" dirty="0" smtClean="0"/>
              <a:t>B.</a:t>
            </a:r>
          </a:p>
          <a:p>
            <a:r>
              <a:rPr lang="es-ES_tradnl" sz="3200" dirty="0" smtClean="0"/>
              <a:t>E </a:t>
            </a:r>
            <a:r>
              <a:rPr lang="es-ES_tradnl" sz="3200" dirty="0"/>
              <a:t>incluso </a:t>
            </a:r>
            <a:r>
              <a:rPr lang="es-ES_tradnl" sz="3200" dirty="0" smtClean="0"/>
              <a:t>la </a:t>
            </a:r>
            <a:r>
              <a:rPr lang="es-ES_tradnl" sz="3200" dirty="0"/>
              <a:t>cairina, la </a:t>
            </a:r>
            <a:r>
              <a:rPr lang="es-ES_tradnl" sz="3200" dirty="0" err="1"/>
              <a:t>cairolina</a:t>
            </a:r>
            <a:r>
              <a:rPr lang="es-ES_tradnl" sz="3200" dirty="0"/>
              <a:t>, la </a:t>
            </a:r>
            <a:r>
              <a:rPr lang="es-ES_tradnl" sz="3200" dirty="0" err="1"/>
              <a:t>taIina</a:t>
            </a:r>
            <a:r>
              <a:rPr lang="es-ES_tradnl" sz="3200" dirty="0"/>
              <a:t> y finalmente la </a:t>
            </a:r>
            <a:r>
              <a:rPr lang="es-ES_tradnl" sz="3200" dirty="0" smtClean="0"/>
              <a:t>heroína </a:t>
            </a:r>
            <a:r>
              <a:rPr lang="es-ES_tradnl" sz="3200" dirty="0"/>
              <a:t>y la apomorfina, parecidas a la morfina. </a:t>
            </a:r>
            <a:endParaRPr lang="es-MX" sz="3200" dirty="0"/>
          </a:p>
          <a:p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2085423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Los alcaloides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3200" dirty="0"/>
              <a:t>No obstante, los alcaloides son, </a:t>
            </a:r>
            <a:r>
              <a:rPr lang="es-ES_tradnl" sz="3200" dirty="0">
                <a:solidFill>
                  <a:srgbClr val="FF0000"/>
                </a:solidFill>
              </a:rPr>
              <a:t>esencialmente, de </a:t>
            </a:r>
            <a:br>
              <a:rPr lang="es-ES_tradnl" sz="3200" dirty="0">
                <a:solidFill>
                  <a:srgbClr val="FF0000"/>
                </a:solidFill>
              </a:rPr>
            </a:br>
            <a:r>
              <a:rPr lang="es-ES_tradnl" sz="3200" dirty="0">
                <a:solidFill>
                  <a:srgbClr val="FF0000"/>
                </a:solidFill>
              </a:rPr>
              <a:t>origen vegetal. </a:t>
            </a:r>
            <a:endParaRPr lang="es-MX" sz="3200" dirty="0">
              <a:solidFill>
                <a:srgbClr val="FF0000"/>
              </a:solidFill>
            </a:endParaRPr>
          </a:p>
          <a:p>
            <a:pPr algn="ctr"/>
            <a:r>
              <a:rPr lang="es-MX" sz="4800" dirty="0" smtClean="0"/>
              <a:t>¿En que parte de la plantas se encuentran los alcaloides?</a:t>
            </a:r>
            <a:endParaRPr lang="es-MX" sz="4800" dirty="0"/>
          </a:p>
          <a:p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1388338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Los alcaloides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3200" dirty="0" smtClean="0"/>
              <a:t>A </a:t>
            </a:r>
            <a:r>
              <a:rPr lang="es-ES_tradnl" sz="3200" dirty="0"/>
              <a:t>veces es la planta entera la que contiene </a:t>
            </a:r>
            <a:r>
              <a:rPr lang="es-ES_tradnl" sz="3200" dirty="0" smtClean="0"/>
              <a:t>alcaloides.</a:t>
            </a:r>
          </a:p>
          <a:p>
            <a:r>
              <a:rPr lang="es-ES_tradnl" sz="3200" dirty="0" smtClean="0"/>
              <a:t>Pero </a:t>
            </a:r>
            <a:r>
              <a:rPr lang="es-ES_tradnl" sz="3200" dirty="0"/>
              <a:t>en general son los </a:t>
            </a:r>
            <a:r>
              <a:rPr lang="es-ES_tradnl" sz="3200" dirty="0">
                <a:solidFill>
                  <a:srgbClr val="FF0000"/>
                </a:solidFill>
              </a:rPr>
              <a:t>órganos en formación </a:t>
            </a:r>
            <a:r>
              <a:rPr lang="es-ES_tradnl" sz="3200" dirty="0" smtClean="0">
                <a:solidFill>
                  <a:srgbClr val="FF0000"/>
                </a:solidFill>
              </a:rPr>
              <a:t>crecimiento</a:t>
            </a:r>
            <a:r>
              <a:rPr lang="es-ES_tradnl" sz="3200" dirty="0" smtClean="0"/>
              <a:t> </a:t>
            </a:r>
            <a:r>
              <a:rPr lang="es-ES_tradnl" sz="3200" dirty="0"/>
              <a:t>los más ricos en ellos. </a:t>
            </a:r>
            <a:endParaRPr lang="es-MX" sz="3200" dirty="0"/>
          </a:p>
          <a:p>
            <a:r>
              <a:rPr lang="es-ES_tradnl" sz="3200" dirty="0"/>
              <a:t>Con frecuencia las hojas están provistas de </a:t>
            </a:r>
            <a:r>
              <a:rPr lang="es-ES_tradnl" sz="3200" dirty="0" smtClean="0"/>
              <a:t>alcaloides </a:t>
            </a:r>
            <a:r>
              <a:rPr lang="es-ES_tradnl" sz="3200" dirty="0"/>
              <a:t>(tabaco, muchas solanáceas, té, mate, coca, </a:t>
            </a:r>
            <a:r>
              <a:rPr lang="es-ES_tradnl" sz="3200" dirty="0" smtClean="0"/>
              <a:t>jaborandi</a:t>
            </a:r>
            <a:r>
              <a:rPr lang="es-ES_tradnl" sz="3200" dirty="0"/>
              <a:t>, etc</a:t>
            </a:r>
            <a:r>
              <a:rPr lang="es-ES_tradnl" sz="3200" dirty="0" smtClean="0"/>
              <a:t>.).</a:t>
            </a:r>
            <a:endParaRPr lang="es-MX" sz="3200" dirty="0"/>
          </a:p>
          <a:p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41770698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Los alcaloides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983896" y="2194560"/>
            <a:ext cx="4522304" cy="4024125"/>
          </a:xfrm>
        </p:spPr>
        <p:txBody>
          <a:bodyPr>
            <a:normAutofit fontScale="92500" lnSpcReduction="20000"/>
          </a:bodyPr>
          <a:lstStyle/>
          <a:p>
            <a:r>
              <a:rPr lang="es-MX" sz="3200" dirty="0" smtClean="0"/>
              <a:t>Jaborandi: </a:t>
            </a:r>
            <a:r>
              <a:rPr lang="es-MX" sz="3200" dirty="0"/>
              <a:t>para aliviar afecciones cutáneas y estomacales</a:t>
            </a:r>
            <a:r>
              <a:rPr lang="es-MX" sz="3200" dirty="0" smtClean="0"/>
              <a:t>.</a:t>
            </a:r>
          </a:p>
          <a:p>
            <a:r>
              <a:rPr lang="es-MX" sz="3200" dirty="0" smtClean="0"/>
              <a:t>Vs la </a:t>
            </a:r>
            <a:r>
              <a:rPr lang="es-MX" sz="3200" dirty="0"/>
              <a:t>fiebre, la </a:t>
            </a:r>
            <a:r>
              <a:rPr lang="es-MX" sz="3200" dirty="0" smtClean="0"/>
              <a:t>HA, </a:t>
            </a:r>
            <a:r>
              <a:rPr lang="es-MX" sz="3200" dirty="0"/>
              <a:t>los </a:t>
            </a:r>
            <a:r>
              <a:rPr lang="es-MX" sz="3200" dirty="0" smtClean="0"/>
              <a:t>parásitos.</a:t>
            </a:r>
          </a:p>
          <a:p>
            <a:r>
              <a:rPr lang="es-MX" sz="3200" dirty="0" smtClean="0"/>
              <a:t>Caída </a:t>
            </a:r>
            <a:r>
              <a:rPr lang="es-MX" sz="3200" dirty="0"/>
              <a:t>del cabello</a:t>
            </a:r>
            <a:r>
              <a:rPr lang="es-MX" sz="3200" dirty="0" smtClean="0"/>
              <a:t>.</a:t>
            </a:r>
          </a:p>
          <a:p>
            <a:r>
              <a:rPr lang="es-MX" sz="3200" dirty="0" smtClean="0"/>
              <a:t>Materia </a:t>
            </a:r>
            <a:r>
              <a:rPr lang="es-MX" sz="3200" dirty="0"/>
              <a:t>prima de shampoos, jabones, cremas, tintas </a:t>
            </a:r>
            <a:r>
              <a:rPr lang="es-MX" sz="3200" dirty="0" smtClean="0"/>
              <a:t>madres, etc.</a:t>
            </a:r>
            <a:endParaRPr lang="es-MX" sz="3200" dirty="0"/>
          </a:p>
        </p:txBody>
      </p:sp>
      <p:pic>
        <p:nvPicPr>
          <p:cNvPr id="2052" name="Picture 4" descr="para que sirve el jaborand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703443"/>
            <a:ext cx="66675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0108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Los alcaloides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1148" y="2194560"/>
            <a:ext cx="10605052" cy="4024125"/>
          </a:xfrm>
        </p:spPr>
        <p:txBody>
          <a:bodyPr>
            <a:normAutofit/>
          </a:bodyPr>
          <a:lstStyle/>
          <a:p>
            <a:r>
              <a:rPr lang="es-ES_tradnl" sz="3200" dirty="0"/>
              <a:t>Los alcaloides de la </a:t>
            </a:r>
            <a:r>
              <a:rPr lang="es-ES_tradnl" sz="3200" dirty="0">
                <a:solidFill>
                  <a:srgbClr val="FF0000"/>
                </a:solidFill>
              </a:rPr>
              <a:t>cicuta</a:t>
            </a:r>
            <a:r>
              <a:rPr lang="es-ES_tradnl" sz="3200" dirty="0"/>
              <a:t> abundan, en especial, </a:t>
            </a:r>
            <a:br>
              <a:rPr lang="es-ES_tradnl" sz="3200" dirty="0"/>
            </a:br>
            <a:r>
              <a:rPr lang="es-ES_tradnl" sz="3200" dirty="0"/>
              <a:t>en las flores y los frutos. </a:t>
            </a:r>
            <a:endParaRPr lang="es-MX" sz="3200" dirty="0"/>
          </a:p>
          <a:p>
            <a:r>
              <a:rPr lang="es-ES_tradnl" sz="3200" dirty="0"/>
              <a:t>En la </a:t>
            </a:r>
            <a:r>
              <a:rPr lang="es-ES_tradnl" sz="3200" dirty="0">
                <a:solidFill>
                  <a:srgbClr val="FF0000"/>
                </a:solidFill>
              </a:rPr>
              <a:t>adormidera</a:t>
            </a:r>
            <a:r>
              <a:rPr lang="es-ES_tradnl" sz="3200" dirty="0"/>
              <a:t>, se encuentran principalmente </a:t>
            </a:r>
            <a:br>
              <a:rPr lang="es-ES_tradnl" sz="3200" dirty="0"/>
            </a:br>
            <a:r>
              <a:rPr lang="es-ES_tradnl" sz="3200" dirty="0"/>
              <a:t>en los </a:t>
            </a:r>
            <a:r>
              <a:rPr lang="es-ES_tradnl" sz="3200" dirty="0" smtClean="0"/>
              <a:t>frutos.</a:t>
            </a:r>
          </a:p>
          <a:p>
            <a:r>
              <a:rPr lang="es-ES_tradnl" sz="3200" dirty="0" smtClean="0"/>
              <a:t>El </a:t>
            </a:r>
            <a:r>
              <a:rPr lang="es-ES_tradnl" sz="3200" dirty="0"/>
              <a:t>látex que fluye de las incisiones </a:t>
            </a:r>
            <a:r>
              <a:rPr lang="es-ES_tradnl" sz="3200" dirty="0" smtClean="0"/>
              <a:t>hechas </a:t>
            </a:r>
            <a:r>
              <a:rPr lang="es-ES_tradnl" sz="3200" dirty="0"/>
              <a:t>en las </a:t>
            </a:r>
            <a:r>
              <a:rPr lang="es-ES_tradnl" sz="3200" dirty="0">
                <a:solidFill>
                  <a:srgbClr val="FF0000"/>
                </a:solidFill>
              </a:rPr>
              <a:t>cápsulas de las adormideras </a:t>
            </a:r>
            <a:r>
              <a:rPr lang="es-ES_tradnl" sz="3200" dirty="0"/>
              <a:t>y que, </a:t>
            </a:r>
            <a:r>
              <a:rPr lang="es-ES_tradnl" sz="3200" dirty="0" smtClean="0"/>
              <a:t>desecado</a:t>
            </a:r>
            <a:r>
              <a:rPr lang="es-ES_tradnl" sz="3200" dirty="0"/>
              <a:t>, constituye el opio, contiene unos </a:t>
            </a:r>
            <a:r>
              <a:rPr lang="es-ES_tradnl" sz="3200" dirty="0" smtClean="0"/>
              <a:t>30 alcaloides</a:t>
            </a:r>
            <a:r>
              <a:rPr lang="es-ES_tradnl" sz="3200" dirty="0"/>
              <a:t>. </a:t>
            </a:r>
            <a:endParaRPr lang="es-MX" sz="3200" dirty="0"/>
          </a:p>
          <a:p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22463861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Los alcaloides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1148" y="2194560"/>
            <a:ext cx="10605052" cy="4024125"/>
          </a:xfrm>
        </p:spPr>
        <p:txBody>
          <a:bodyPr>
            <a:normAutofit/>
          </a:bodyPr>
          <a:lstStyle/>
          <a:p>
            <a:r>
              <a:rPr lang="es-ES_tradnl" sz="3200" dirty="0"/>
              <a:t>Se encuentran en abundancia en </a:t>
            </a:r>
            <a:r>
              <a:rPr lang="es-ES_tradnl" sz="3200" dirty="0">
                <a:solidFill>
                  <a:srgbClr val="FF0000"/>
                </a:solidFill>
              </a:rPr>
              <a:t>semillas</a:t>
            </a:r>
            <a:r>
              <a:rPr lang="es-ES_tradnl" sz="3200" dirty="0"/>
              <a:t>: </a:t>
            </a:r>
            <a:r>
              <a:rPr lang="es-ES_tradnl" sz="3200" dirty="0" smtClean="0"/>
              <a:t>-</a:t>
            </a:r>
            <a:r>
              <a:rPr lang="es-ES_tradnl" sz="3200" dirty="0" err="1" smtClean="0"/>
              <a:t>Colchicina</a:t>
            </a:r>
            <a:r>
              <a:rPr lang="es-ES_tradnl" sz="3200" dirty="0" smtClean="0"/>
              <a:t> </a:t>
            </a:r>
            <a:r>
              <a:rPr lang="es-ES_tradnl" sz="3200" dirty="0"/>
              <a:t>o </a:t>
            </a:r>
            <a:r>
              <a:rPr lang="es-ES_tradnl" sz="3200" dirty="0" err="1"/>
              <a:t>colquicina</a:t>
            </a:r>
            <a:r>
              <a:rPr lang="es-ES_tradnl" sz="3200" dirty="0"/>
              <a:t> en las semillas de cólchico, </a:t>
            </a:r>
            <a:r>
              <a:rPr lang="es-ES_tradnl" sz="3200" dirty="0" smtClean="0"/>
              <a:t>Cafeína </a:t>
            </a:r>
            <a:r>
              <a:rPr lang="es-ES_tradnl" sz="3200" dirty="0"/>
              <a:t>en las del </a:t>
            </a:r>
            <a:r>
              <a:rPr lang="es-ES_tradnl" sz="3200" dirty="0" smtClean="0"/>
              <a:t>cafeto.</a:t>
            </a:r>
          </a:p>
          <a:p>
            <a:r>
              <a:rPr lang="es-ES_tradnl" sz="3200" dirty="0" err="1" smtClean="0"/>
              <a:t>Eserina</a:t>
            </a:r>
            <a:r>
              <a:rPr lang="es-ES_tradnl" sz="3200" dirty="0" smtClean="0"/>
              <a:t> </a:t>
            </a:r>
            <a:r>
              <a:rPr lang="es-ES_tradnl" sz="3200" dirty="0"/>
              <a:t>en las habas de </a:t>
            </a:r>
            <a:r>
              <a:rPr lang="es-ES_tradnl" sz="3200" dirty="0" err="1" smtClean="0"/>
              <a:t>CaIahar</a:t>
            </a:r>
            <a:r>
              <a:rPr lang="es-ES_tradnl" sz="32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509266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Los alcaloides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1148" y="2194560"/>
            <a:ext cx="10605052" cy="4024125"/>
          </a:xfrm>
        </p:spPr>
        <p:txBody>
          <a:bodyPr>
            <a:normAutofit/>
          </a:bodyPr>
          <a:lstStyle/>
          <a:p>
            <a:r>
              <a:rPr lang="es-ES_tradnl" sz="3200" dirty="0" smtClean="0"/>
              <a:t>Estricnina </a:t>
            </a:r>
            <a:r>
              <a:rPr lang="es-ES_tradnl" sz="3200" dirty="0"/>
              <a:t>y brucina en la nuez vómica y las </a:t>
            </a:r>
            <a:br>
              <a:rPr lang="es-ES_tradnl" sz="3200" dirty="0"/>
            </a:br>
            <a:r>
              <a:rPr lang="es-ES_tradnl" sz="3200" dirty="0"/>
              <a:t>habas de San Ignacio, </a:t>
            </a:r>
            <a:r>
              <a:rPr lang="es-ES_tradnl" sz="3200" dirty="0" smtClean="0"/>
              <a:t>etc.</a:t>
            </a:r>
          </a:p>
          <a:p>
            <a:r>
              <a:rPr lang="es-ES_tradnl" sz="3200" dirty="0" smtClean="0"/>
              <a:t>La </a:t>
            </a:r>
            <a:r>
              <a:rPr lang="es-ES_tradnl" sz="3200" dirty="0" err="1"/>
              <a:t>delfinina</a:t>
            </a:r>
            <a:r>
              <a:rPr lang="es-ES_tradnl" sz="3200" dirty="0"/>
              <a:t> de los </a:t>
            </a:r>
            <a:r>
              <a:rPr lang="es-ES_tradnl" sz="3200" i="1" dirty="0" err="1" smtClean="0"/>
              <a:t>Delphinium</a:t>
            </a:r>
            <a:r>
              <a:rPr lang="es-ES_tradnl" sz="3200" i="1" dirty="0" smtClean="0"/>
              <a:t> </a:t>
            </a:r>
            <a:r>
              <a:rPr lang="es-ES_tradnl" sz="3200" dirty="0"/>
              <a:t>está localizada en el </a:t>
            </a:r>
            <a:r>
              <a:rPr lang="es-ES_tradnl" sz="3200" dirty="0" smtClean="0"/>
              <a:t>albumen.</a:t>
            </a:r>
          </a:p>
          <a:p>
            <a:r>
              <a:rPr lang="es-ES_tradnl" sz="3200" dirty="0" smtClean="0"/>
              <a:t>La </a:t>
            </a:r>
            <a:r>
              <a:rPr lang="es-ES_tradnl" sz="3200" dirty="0" err="1" smtClean="0"/>
              <a:t>piperína</a:t>
            </a:r>
            <a:r>
              <a:rPr lang="es-ES_tradnl" sz="3200" dirty="0" smtClean="0"/>
              <a:t> </a:t>
            </a:r>
            <a:r>
              <a:rPr lang="es-ES_tradnl" sz="3200" dirty="0"/>
              <a:t>de la pimienta, en el </a:t>
            </a:r>
            <a:r>
              <a:rPr lang="es-ES_tradnl" sz="3200" dirty="0" err="1"/>
              <a:t>perispermo</a:t>
            </a:r>
            <a:r>
              <a:rPr lang="es-ES_tradnl" sz="3200" dirty="0"/>
              <a:t>. </a:t>
            </a:r>
            <a:endParaRPr lang="es-MX" sz="3200" dirty="0"/>
          </a:p>
          <a:p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232178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Los alcaloides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1148" y="2194560"/>
            <a:ext cx="10605052" cy="4024125"/>
          </a:xfrm>
        </p:spPr>
        <p:txBody>
          <a:bodyPr>
            <a:normAutofit/>
          </a:bodyPr>
          <a:lstStyle/>
          <a:p>
            <a:r>
              <a:rPr lang="es-ES_tradnl" sz="3200" dirty="0"/>
              <a:t>En las quinas y en el granado se depositan en las </a:t>
            </a:r>
            <a:r>
              <a:rPr lang="es-ES_tradnl" sz="3200" dirty="0" smtClean="0">
                <a:solidFill>
                  <a:srgbClr val="FF0000"/>
                </a:solidFill>
              </a:rPr>
              <a:t>cortezas</a:t>
            </a:r>
            <a:r>
              <a:rPr lang="es-ES_tradnl" sz="3200" dirty="0">
                <a:solidFill>
                  <a:srgbClr val="FF0000"/>
                </a:solidFill>
              </a:rPr>
              <a:t>. </a:t>
            </a:r>
            <a:endParaRPr lang="es-MX" sz="3200" dirty="0">
              <a:solidFill>
                <a:srgbClr val="FF0000"/>
              </a:solidFill>
            </a:endParaRPr>
          </a:p>
          <a:p>
            <a:r>
              <a:rPr lang="es-ES_tradnl" sz="3200" dirty="0"/>
              <a:t>Todos los órganos aéreos del tejo, salvo el arilo, </a:t>
            </a:r>
            <a:r>
              <a:rPr lang="es-ES_tradnl" sz="3200" dirty="0" smtClean="0"/>
              <a:t>contienen </a:t>
            </a:r>
            <a:r>
              <a:rPr lang="es-ES_tradnl" sz="3200" dirty="0" err="1"/>
              <a:t>taxina</a:t>
            </a:r>
            <a:r>
              <a:rPr lang="es-ES_tradnl" sz="3200" dirty="0"/>
              <a:t>, en especial las </a:t>
            </a:r>
            <a:r>
              <a:rPr lang="es-ES_tradnl" sz="3200" dirty="0">
                <a:solidFill>
                  <a:srgbClr val="FF0000"/>
                </a:solidFill>
              </a:rPr>
              <a:t>hojas y la corteza. </a:t>
            </a:r>
            <a:endParaRPr lang="es-MX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9101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Los alcaloides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1148" y="2194560"/>
            <a:ext cx="10605052" cy="4024125"/>
          </a:xfrm>
        </p:spPr>
        <p:txBody>
          <a:bodyPr>
            <a:normAutofit/>
          </a:bodyPr>
          <a:lstStyle/>
          <a:p>
            <a:r>
              <a:rPr lang="es-ES_tradnl" sz="3200" dirty="0" smtClean="0"/>
              <a:t>Con </a:t>
            </a:r>
            <a:r>
              <a:rPr lang="es-ES_tradnl" sz="3200" dirty="0"/>
              <a:t>menos frecuencia, los alcaloides se encuentran </a:t>
            </a:r>
            <a:r>
              <a:rPr lang="es-ES_tradnl" sz="3200" dirty="0" smtClean="0"/>
              <a:t>en </a:t>
            </a:r>
            <a:r>
              <a:rPr lang="es-ES_tradnl" sz="3200" dirty="0"/>
              <a:t>las </a:t>
            </a:r>
            <a:r>
              <a:rPr lang="es-ES_tradnl" sz="3200" dirty="0">
                <a:solidFill>
                  <a:srgbClr val="FF0000"/>
                </a:solidFill>
              </a:rPr>
              <a:t>partes </a:t>
            </a:r>
            <a:r>
              <a:rPr lang="es-ES_tradnl" sz="3200" dirty="0" smtClean="0">
                <a:solidFill>
                  <a:srgbClr val="FF0000"/>
                </a:solidFill>
              </a:rPr>
              <a:t>subterráneas</a:t>
            </a:r>
            <a:r>
              <a:rPr lang="es-ES_tradnl" sz="3200" dirty="0" smtClean="0"/>
              <a:t>:</a:t>
            </a:r>
          </a:p>
          <a:p>
            <a:r>
              <a:rPr lang="es-ES_tradnl" sz="3200" dirty="0" smtClean="0"/>
              <a:t>Órganos </a:t>
            </a:r>
            <a:r>
              <a:rPr lang="es-ES_tradnl" sz="3200" dirty="0"/>
              <a:t>subterráneos </a:t>
            </a:r>
            <a:r>
              <a:rPr lang="es-ES_tradnl" sz="3200" dirty="0" smtClean="0"/>
              <a:t>del </a:t>
            </a:r>
            <a:r>
              <a:rPr lang="es-ES_tradnl" sz="3200" dirty="0"/>
              <a:t>acónito, del </a:t>
            </a:r>
            <a:r>
              <a:rPr lang="es-ES_tradnl" sz="3200" i="1" dirty="0" err="1"/>
              <a:t>Veratrum</a:t>
            </a:r>
            <a:r>
              <a:rPr lang="es-ES_tradnl" sz="3200" i="1" dirty="0"/>
              <a:t> </a:t>
            </a:r>
            <a:r>
              <a:rPr lang="es-ES_tradnl" sz="3200" dirty="0"/>
              <a:t>(eléboro), de los </a:t>
            </a:r>
            <a:r>
              <a:rPr lang="es-ES_tradnl" sz="3200" i="1" dirty="0" err="1"/>
              <a:t>Berberis</a:t>
            </a:r>
            <a:r>
              <a:rPr lang="es-ES_tradnl" sz="3200" i="1" dirty="0"/>
              <a:t> </a:t>
            </a:r>
            <a:r>
              <a:rPr lang="es-ES_tradnl" sz="3200" dirty="0" smtClean="0"/>
              <a:t>(</a:t>
            </a:r>
            <a:r>
              <a:rPr lang="es-ES_tradnl" sz="3200" dirty="0"/>
              <a:t>agracejo), de la ipecacuana, por </a:t>
            </a:r>
            <a:r>
              <a:rPr lang="es-ES_tradnl" sz="3200" dirty="0" smtClean="0"/>
              <a:t>ejemplo.</a:t>
            </a:r>
          </a:p>
          <a:p>
            <a:r>
              <a:rPr lang="es-ES_tradnl" sz="3200" dirty="0" smtClean="0"/>
              <a:t>En los Género </a:t>
            </a:r>
            <a:r>
              <a:rPr lang="es-ES_tradnl" sz="3200" i="1" dirty="0" err="1" smtClean="0"/>
              <a:t>Senecio</a:t>
            </a:r>
            <a:r>
              <a:rPr lang="es-ES_tradnl" sz="3200" i="1" dirty="0"/>
              <a:t>, </a:t>
            </a:r>
            <a:r>
              <a:rPr lang="es-ES_tradnl" sz="3200" dirty="0"/>
              <a:t>se encuentran exclusivamente en las </a:t>
            </a:r>
            <a:r>
              <a:rPr lang="es-ES_tradnl" sz="3200" dirty="0" smtClean="0"/>
              <a:t>raíces.</a:t>
            </a:r>
            <a:r>
              <a:rPr lang="es-ES_tradnl" sz="3200" dirty="0"/>
              <a:t/>
            </a:r>
            <a:br>
              <a:rPr lang="es-ES_tradnl" sz="3200" dirty="0"/>
            </a:br>
            <a:endParaRPr lang="es-MX" sz="3200" dirty="0"/>
          </a:p>
          <a:p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96461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introduccíón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3600" b="1" dirty="0" smtClean="0"/>
              <a:t>Alcaloides:</a:t>
            </a:r>
          </a:p>
          <a:p>
            <a:r>
              <a:rPr lang="es-ES_tradnl" sz="3200" dirty="0" smtClean="0"/>
              <a:t>Compuestos </a:t>
            </a:r>
            <a:r>
              <a:rPr lang="es-ES_tradnl" sz="3200" dirty="0"/>
              <a:t>nitrogenados complejos, que se </a:t>
            </a:r>
            <a:r>
              <a:rPr lang="es-ES_tradnl" sz="3200" dirty="0" smtClean="0"/>
              <a:t>encuentran </a:t>
            </a:r>
            <a:r>
              <a:rPr lang="es-ES_tradnl" sz="3200" dirty="0"/>
              <a:t>especialmente en los </a:t>
            </a:r>
            <a:r>
              <a:rPr lang="es-ES_tradnl" sz="3200" dirty="0" smtClean="0"/>
              <a:t>vegetales.</a:t>
            </a:r>
          </a:p>
          <a:p>
            <a:r>
              <a:rPr lang="es-ES_tradnl" sz="3200" dirty="0" smtClean="0"/>
              <a:t>Dotados de </a:t>
            </a:r>
            <a:r>
              <a:rPr lang="es-ES_tradnl" sz="3200" dirty="0"/>
              <a:t>notables propiedades fisiológicas y </a:t>
            </a:r>
            <a:r>
              <a:rPr lang="es-ES_tradnl" sz="3200" dirty="0" smtClean="0"/>
              <a:t>toxicológicas que </a:t>
            </a:r>
            <a:r>
              <a:rPr lang="es-ES_tradnl" sz="3200" dirty="0"/>
              <a:t>comunican a las plantas que los contienen. 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11216392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Los alcaloides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1148" y="2194560"/>
            <a:ext cx="10605052" cy="4024125"/>
          </a:xfrm>
        </p:spPr>
        <p:txBody>
          <a:bodyPr>
            <a:normAutofit/>
          </a:bodyPr>
          <a:lstStyle/>
          <a:p>
            <a:r>
              <a:rPr lang="es-ES_tradnl" sz="3200" dirty="0" smtClean="0">
                <a:solidFill>
                  <a:srgbClr val="FF0000"/>
                </a:solidFill>
              </a:rPr>
              <a:t>Localización Intracelular:</a:t>
            </a:r>
          </a:p>
          <a:p>
            <a:r>
              <a:rPr lang="es-ES_tradnl" sz="3200" dirty="0" smtClean="0"/>
              <a:t>En </a:t>
            </a:r>
            <a:r>
              <a:rPr lang="es-ES_tradnl" sz="3200" dirty="0"/>
              <a:t>general, los </a:t>
            </a:r>
            <a:r>
              <a:rPr lang="es-ES_tradnl" sz="3200" dirty="0" smtClean="0"/>
              <a:t>alcaloides </a:t>
            </a:r>
            <a:r>
              <a:rPr lang="es-ES_tradnl" sz="3200" dirty="0"/>
              <a:t>están en las </a:t>
            </a:r>
            <a:r>
              <a:rPr lang="es-ES_tradnl" sz="3200" dirty="0">
                <a:solidFill>
                  <a:srgbClr val="FF0000"/>
                </a:solidFill>
              </a:rPr>
              <a:t>vacuolas</a:t>
            </a:r>
            <a:r>
              <a:rPr lang="es-ES_tradnl" sz="3200" dirty="0"/>
              <a:t>, </a:t>
            </a:r>
            <a:br>
              <a:rPr lang="es-ES_tradnl" sz="3200" dirty="0"/>
            </a:br>
            <a:r>
              <a:rPr lang="es-ES_tradnl" sz="3200" dirty="0"/>
              <a:t>disueltos en el líquido </a:t>
            </a:r>
            <a:r>
              <a:rPr lang="es-ES_tradnl" sz="3200" dirty="0" smtClean="0"/>
              <a:t>vacuolar.</a:t>
            </a:r>
          </a:p>
        </p:txBody>
      </p:sp>
    </p:spTree>
    <p:extLst>
      <p:ext uri="{BB962C8B-B14F-4D97-AF65-F5344CB8AC3E}">
        <p14:creationId xmlns:p14="http://schemas.microsoft.com/office/powerpoint/2010/main" val="34511954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Los alcaloides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1148" y="2194560"/>
            <a:ext cx="10605052" cy="4024125"/>
          </a:xfrm>
        </p:spPr>
        <p:txBody>
          <a:bodyPr>
            <a:normAutofit/>
          </a:bodyPr>
          <a:lstStyle/>
          <a:p>
            <a:r>
              <a:rPr lang="es-ES_tradnl" sz="3200" dirty="0" smtClean="0"/>
              <a:t>Muchas </a:t>
            </a:r>
            <a:r>
              <a:rPr lang="es-ES_tradnl" sz="3200" dirty="0"/>
              <a:t>veces </a:t>
            </a:r>
            <a:r>
              <a:rPr lang="es-ES_tradnl" sz="3200" dirty="0" smtClean="0"/>
              <a:t>están </a:t>
            </a:r>
            <a:r>
              <a:rPr lang="es-ES_tradnl" sz="3200" dirty="0">
                <a:solidFill>
                  <a:srgbClr val="FF0000"/>
                </a:solidFill>
              </a:rPr>
              <a:t>combinados</a:t>
            </a:r>
            <a:r>
              <a:rPr lang="es-ES_tradnl" sz="3200" dirty="0"/>
              <a:t> con diversos ácidos </a:t>
            </a:r>
            <a:r>
              <a:rPr lang="es-ES_tradnl" sz="3200" dirty="0">
                <a:solidFill>
                  <a:srgbClr val="FF0000"/>
                </a:solidFill>
              </a:rPr>
              <a:t>formando </a:t>
            </a:r>
            <a:r>
              <a:rPr lang="es-ES_tradnl" sz="3200" dirty="0" smtClean="0">
                <a:solidFill>
                  <a:srgbClr val="FF0000"/>
                </a:solidFill>
              </a:rPr>
              <a:t>sales</a:t>
            </a:r>
            <a:r>
              <a:rPr lang="es-ES_tradnl" sz="3200" dirty="0" smtClean="0"/>
              <a:t>:</a:t>
            </a:r>
          </a:p>
          <a:p>
            <a:r>
              <a:rPr lang="es-ES_tradnl" sz="3200" dirty="0" smtClean="0"/>
              <a:t>Tartratos</a:t>
            </a:r>
            <a:r>
              <a:rPr lang="es-ES_tradnl" sz="3200" dirty="0"/>
              <a:t>, malatos, citratos, oxalatos, </a:t>
            </a:r>
            <a:r>
              <a:rPr lang="es-ES_tradnl" sz="3200" dirty="0" smtClean="0"/>
              <a:t>succinatos</a:t>
            </a:r>
            <a:r>
              <a:rPr lang="es-ES_tradnl" sz="3200" dirty="0"/>
              <a:t>, </a:t>
            </a:r>
            <a:r>
              <a:rPr lang="es-ES_tradnl" sz="3200" dirty="0" smtClean="0"/>
              <a:t>tanatos,</a:t>
            </a:r>
          </a:p>
          <a:p>
            <a:r>
              <a:rPr lang="es-ES_tradnl" sz="3200" dirty="0" smtClean="0"/>
              <a:t>Más </a:t>
            </a:r>
            <a:r>
              <a:rPr lang="es-ES_tradnl" sz="3200" dirty="0"/>
              <a:t>raramente acetatos, </a:t>
            </a:r>
            <a:r>
              <a:rPr lang="es-ES_tradnl" sz="3200" dirty="0" err="1" smtClean="0"/>
              <a:t>propionatos</a:t>
            </a:r>
            <a:r>
              <a:rPr lang="es-ES_tradnl" sz="3200" dirty="0"/>
              <a:t>, lactatos, </a:t>
            </a:r>
            <a:r>
              <a:rPr lang="es-ES_tradnl" sz="3200" dirty="0" err="1"/>
              <a:t>sulfocianatos</a:t>
            </a:r>
            <a:r>
              <a:rPr lang="es-ES_tradnl" sz="3200" dirty="0"/>
              <a:t>, fosfatos, sulfatos, </a:t>
            </a:r>
            <a:r>
              <a:rPr lang="es-ES_tradnl" sz="3200" dirty="0" err="1"/>
              <a:t>etc</a:t>
            </a:r>
            <a:r>
              <a:rPr lang="es-ES_tradnl" sz="3200" dirty="0"/>
              <a:t>, </a:t>
            </a:r>
            <a:endParaRPr lang="es-MX" sz="3200" dirty="0"/>
          </a:p>
          <a:p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04569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Los alcaloides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1148" y="2194560"/>
            <a:ext cx="10605052" cy="4024125"/>
          </a:xfrm>
        </p:spPr>
        <p:txBody>
          <a:bodyPr>
            <a:normAutofit/>
          </a:bodyPr>
          <a:lstStyle/>
          <a:p>
            <a:r>
              <a:rPr lang="es-ES_tradnl" sz="3200" dirty="0"/>
              <a:t>En ocasiones entran en la constitución de </a:t>
            </a:r>
            <a:r>
              <a:rPr lang="es-ES_tradnl" sz="3200" dirty="0" smtClean="0"/>
              <a:t>glucósidos complejos;</a:t>
            </a:r>
          </a:p>
          <a:p>
            <a:r>
              <a:rPr lang="es-ES_tradnl" sz="3200" dirty="0" smtClean="0"/>
              <a:t>Se </a:t>
            </a:r>
            <a:r>
              <a:rPr lang="es-ES_tradnl" sz="3200" dirty="0"/>
              <a:t>habla entonces de </a:t>
            </a:r>
            <a:r>
              <a:rPr lang="es-ES_tradnl" sz="3200" dirty="0" smtClean="0"/>
              <a:t>glucoalcaloides.</a:t>
            </a:r>
          </a:p>
          <a:p>
            <a:r>
              <a:rPr lang="es-ES_tradnl" sz="3200" dirty="0" smtClean="0"/>
              <a:t>Tales </a:t>
            </a:r>
            <a:r>
              <a:rPr lang="es-ES_tradnl" sz="3200" dirty="0"/>
              <a:t>son, por ejemplo, la colatina-cafeína </a:t>
            </a:r>
            <a:br>
              <a:rPr lang="es-ES_tradnl" sz="3200" dirty="0"/>
            </a:br>
            <a:r>
              <a:rPr lang="es-ES_tradnl" sz="3200" dirty="0"/>
              <a:t>de la nuez de </a:t>
            </a:r>
            <a:r>
              <a:rPr lang="es-ES_tradnl" sz="3200" dirty="0" smtClean="0"/>
              <a:t>cola.</a:t>
            </a:r>
          </a:p>
          <a:p>
            <a:r>
              <a:rPr lang="es-ES_tradnl" sz="3200" dirty="0" smtClean="0"/>
              <a:t>Y </a:t>
            </a:r>
            <a:r>
              <a:rPr lang="es-ES_tradnl" sz="3200" dirty="0"/>
              <a:t>los productos análogos que </a:t>
            </a:r>
            <a:r>
              <a:rPr lang="es-ES_tradnl" sz="3200" dirty="0" smtClean="0"/>
              <a:t>contiene </a:t>
            </a:r>
            <a:r>
              <a:rPr lang="es-ES_tradnl" sz="3200" dirty="0"/>
              <a:t>la semilla de cacao y la hoja de té. 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4484097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Los alcaloides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1148" y="2194560"/>
            <a:ext cx="10605052" cy="4024125"/>
          </a:xfrm>
        </p:spPr>
        <p:txBody>
          <a:bodyPr>
            <a:normAutofit/>
          </a:bodyPr>
          <a:lstStyle/>
          <a:p>
            <a:pPr algn="ctr"/>
            <a:r>
              <a:rPr lang="es-ES_tradnl" sz="5400" dirty="0" smtClean="0"/>
              <a:t>¿De qué depende el contenido de los alcaloides de una planta?</a:t>
            </a:r>
            <a:endParaRPr lang="es-MX" sz="5400" dirty="0"/>
          </a:p>
        </p:txBody>
      </p:sp>
    </p:spTree>
    <p:extLst>
      <p:ext uri="{BB962C8B-B14F-4D97-AF65-F5344CB8AC3E}">
        <p14:creationId xmlns:p14="http://schemas.microsoft.com/office/powerpoint/2010/main" val="37497343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Los alcaloides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1148" y="2194560"/>
            <a:ext cx="10605052" cy="4024125"/>
          </a:xfrm>
        </p:spPr>
        <p:txBody>
          <a:bodyPr>
            <a:normAutofit/>
          </a:bodyPr>
          <a:lstStyle/>
          <a:p>
            <a:r>
              <a:rPr lang="es-ES_tradnl" sz="3200" dirty="0" smtClean="0"/>
              <a:t>Depende de </a:t>
            </a:r>
            <a:r>
              <a:rPr lang="es-ES_tradnl" sz="3200" dirty="0"/>
              <a:t>diversos </a:t>
            </a:r>
            <a:r>
              <a:rPr lang="es-ES_tradnl" sz="3200" dirty="0" smtClean="0"/>
              <a:t>factores.</a:t>
            </a:r>
          </a:p>
          <a:p>
            <a:r>
              <a:rPr lang="es-ES_tradnl" sz="3200" dirty="0" smtClean="0"/>
              <a:t>Generalmente </a:t>
            </a:r>
            <a:r>
              <a:rPr lang="es-ES_tradnl" sz="3200" dirty="0"/>
              <a:t>es un carácter </a:t>
            </a:r>
            <a:r>
              <a:rPr lang="es-ES_tradnl" sz="3200" dirty="0" smtClean="0"/>
              <a:t>propio </a:t>
            </a:r>
            <a:r>
              <a:rPr lang="es-ES_tradnl" sz="3200" dirty="0"/>
              <a:t>de la </a:t>
            </a:r>
            <a:r>
              <a:rPr lang="es-ES_tradnl" sz="3200" dirty="0" smtClean="0"/>
              <a:t>variedad.</a:t>
            </a:r>
          </a:p>
          <a:p>
            <a:r>
              <a:rPr lang="es-ES_tradnl" sz="3200" dirty="0" smtClean="0"/>
              <a:t>Siendo </a:t>
            </a:r>
            <a:r>
              <a:rPr lang="es-ES_tradnl" sz="3200" dirty="0"/>
              <a:t>distinto según las </a:t>
            </a:r>
            <a:r>
              <a:rPr lang="es-ES_tradnl" sz="3200" dirty="0" smtClean="0"/>
              <a:t>diversas </a:t>
            </a:r>
            <a:r>
              <a:rPr lang="es-ES_tradnl" sz="3200" dirty="0"/>
              <a:t>razas y variedades de una misma </a:t>
            </a:r>
            <a:r>
              <a:rPr lang="es-ES_tradnl" sz="3200" dirty="0" smtClean="0"/>
              <a:t>especie.</a:t>
            </a:r>
          </a:p>
          <a:p>
            <a:r>
              <a:rPr lang="es-ES_tradnl" sz="3200" dirty="0" smtClean="0"/>
              <a:t>Esto </a:t>
            </a:r>
            <a:r>
              <a:rPr lang="es-ES_tradnl" sz="3200" dirty="0"/>
              <a:t>se tiene en cuenta al practicar la selección </a:t>
            </a:r>
            <a:br>
              <a:rPr lang="es-ES_tradnl" sz="3200" dirty="0"/>
            </a:br>
            <a:r>
              <a:rPr lang="es-ES_tradnl" sz="3200" dirty="0"/>
              <a:t>genealógica en la mejora de las plantas alcaloideas. 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18646173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Los alcaloides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1148" y="2194560"/>
            <a:ext cx="10605052" cy="4024125"/>
          </a:xfrm>
        </p:spPr>
        <p:txBody>
          <a:bodyPr>
            <a:normAutofit/>
          </a:bodyPr>
          <a:lstStyle/>
          <a:p>
            <a:r>
              <a:rPr lang="es-ES_tradnl" sz="3200" dirty="0"/>
              <a:t>Dicho contenido puede fluctuar según las </a:t>
            </a:r>
            <a:r>
              <a:rPr lang="es-ES_tradnl" sz="3200" dirty="0" smtClean="0"/>
              <a:t>condiciones </a:t>
            </a:r>
            <a:r>
              <a:rPr lang="es-ES_tradnl" sz="3200" dirty="0"/>
              <a:t>de </a:t>
            </a:r>
            <a:r>
              <a:rPr lang="es-ES_tradnl" sz="3200" dirty="0" smtClean="0"/>
              <a:t>crecimiento.</a:t>
            </a:r>
          </a:p>
          <a:p>
            <a:r>
              <a:rPr lang="es-ES_tradnl" sz="3200" dirty="0" smtClean="0"/>
              <a:t>Y, </a:t>
            </a:r>
            <a:r>
              <a:rPr lang="es-ES_tradnl" sz="3200" dirty="0"/>
              <a:t>por ejemplo, en función de </a:t>
            </a:r>
            <a:r>
              <a:rPr lang="es-ES_tradnl" sz="3200" dirty="0" smtClean="0"/>
              <a:t>la </a:t>
            </a:r>
            <a:r>
              <a:rPr lang="es-ES_tradnl" sz="3200" dirty="0"/>
              <a:t>exposición al solo a la </a:t>
            </a:r>
            <a:r>
              <a:rPr lang="es-ES_tradnl" sz="3200" dirty="0" smtClean="0"/>
              <a:t>sombra.</a:t>
            </a:r>
          </a:p>
          <a:p>
            <a:r>
              <a:rPr lang="es-ES_tradnl" sz="3200" dirty="0" smtClean="0"/>
              <a:t>Difiere </a:t>
            </a:r>
            <a:r>
              <a:rPr lang="es-ES_tradnl" sz="3200" dirty="0"/>
              <a:t>en las </a:t>
            </a:r>
            <a:r>
              <a:rPr lang="es-ES_tradnl" sz="3200" dirty="0" smtClean="0"/>
              <a:t>plantas </a:t>
            </a:r>
            <a:r>
              <a:rPr lang="es-ES_tradnl" sz="3200" dirty="0"/>
              <a:t>silvestres y las </a:t>
            </a:r>
            <a:r>
              <a:rPr lang="es-ES_tradnl" sz="3200" dirty="0" smtClean="0"/>
              <a:t>cultivadas.</a:t>
            </a:r>
          </a:p>
        </p:txBody>
      </p:sp>
    </p:spTree>
    <p:extLst>
      <p:ext uri="{BB962C8B-B14F-4D97-AF65-F5344CB8AC3E}">
        <p14:creationId xmlns:p14="http://schemas.microsoft.com/office/powerpoint/2010/main" val="28302893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Los alcaloides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1148" y="2194560"/>
            <a:ext cx="10605052" cy="4024125"/>
          </a:xfrm>
        </p:spPr>
        <p:txBody>
          <a:bodyPr>
            <a:normAutofit/>
          </a:bodyPr>
          <a:lstStyle/>
          <a:p>
            <a:r>
              <a:rPr lang="es-ES_tradnl" sz="3200" dirty="0" smtClean="0"/>
              <a:t>Se </a:t>
            </a:r>
            <a:r>
              <a:rPr lang="es-ES_tradnl" sz="3200" dirty="0"/>
              <a:t>modifica </a:t>
            </a:r>
            <a:r>
              <a:rPr lang="es-ES_tradnl" sz="3200" dirty="0" smtClean="0"/>
              <a:t>según </a:t>
            </a:r>
            <a:r>
              <a:rPr lang="es-ES_tradnl" sz="3200" dirty="0"/>
              <a:t>las técnicas de </a:t>
            </a:r>
            <a:r>
              <a:rPr lang="es-ES_tradnl" sz="3200" dirty="0" smtClean="0"/>
              <a:t>cultivo.</a:t>
            </a:r>
          </a:p>
          <a:p>
            <a:r>
              <a:rPr lang="es-ES_tradnl" sz="3200" dirty="0" smtClean="0"/>
              <a:t>Sufre </a:t>
            </a:r>
            <a:r>
              <a:rPr lang="es-ES_tradnl" sz="3200" dirty="0"/>
              <a:t>la influencia </a:t>
            </a:r>
            <a:r>
              <a:rPr lang="es-ES_tradnl" sz="3200" dirty="0" smtClean="0"/>
              <a:t>de </a:t>
            </a:r>
            <a:r>
              <a:rPr lang="es-ES_tradnl" sz="3200" dirty="0"/>
              <a:t>los abonos </a:t>
            </a:r>
            <a:r>
              <a:rPr lang="es-ES_tradnl" sz="3200" dirty="0" smtClean="0"/>
              <a:t>y.</a:t>
            </a:r>
          </a:p>
          <a:p>
            <a:r>
              <a:rPr lang="es-ES_tradnl" sz="3200" dirty="0" smtClean="0"/>
              <a:t>Está </a:t>
            </a:r>
            <a:r>
              <a:rPr lang="es-ES_tradnl" sz="3200" dirty="0"/>
              <a:t>en función, también, de la </a:t>
            </a:r>
            <a:r>
              <a:rPr lang="es-ES_tradnl" sz="3200" dirty="0" smtClean="0"/>
              <a:t>edad </a:t>
            </a:r>
            <a:r>
              <a:rPr lang="es-ES_tradnl" sz="3200" dirty="0"/>
              <a:t>de la planta. 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749435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Los alcaloides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1148" y="2194560"/>
            <a:ext cx="10605052" cy="4024125"/>
          </a:xfrm>
        </p:spPr>
        <p:txBody>
          <a:bodyPr>
            <a:normAutofit/>
          </a:bodyPr>
          <a:lstStyle/>
          <a:p>
            <a:r>
              <a:rPr lang="es-ES_tradnl" sz="3200" dirty="0" smtClean="0"/>
              <a:t>Los </a:t>
            </a:r>
            <a:r>
              <a:rPr lang="es-ES_tradnl" sz="3200" dirty="0"/>
              <a:t>alcaloides pueden </a:t>
            </a:r>
            <a:r>
              <a:rPr lang="es-ES_tradnl" sz="3200" dirty="0" smtClean="0"/>
              <a:t>acumularse </a:t>
            </a:r>
            <a:r>
              <a:rPr lang="es-ES_tradnl" sz="3200" dirty="0"/>
              <a:t>en los órganos </a:t>
            </a:r>
            <a:r>
              <a:rPr lang="es-ES_tradnl" sz="3200" dirty="0" smtClean="0"/>
              <a:t>vegetales.</a:t>
            </a:r>
          </a:p>
          <a:p>
            <a:r>
              <a:rPr lang="es-ES_tradnl" sz="3200" dirty="0" smtClean="0"/>
              <a:t>Pero </a:t>
            </a:r>
            <a:r>
              <a:rPr lang="es-ES_tradnl" sz="3200" dirty="0"/>
              <a:t>también </a:t>
            </a:r>
            <a:r>
              <a:rPr lang="es-ES_tradnl" sz="3200" dirty="0" smtClean="0"/>
              <a:t>pueden </a:t>
            </a:r>
            <a:r>
              <a:rPr lang="es-ES_tradnl" sz="3200" dirty="0"/>
              <a:t>desaparecer, más o menos completamente, </a:t>
            </a:r>
            <a:r>
              <a:rPr lang="es-ES_tradnl" sz="3200" dirty="0" smtClean="0"/>
              <a:t>en </a:t>
            </a:r>
            <a:r>
              <a:rPr lang="es-ES_tradnl" sz="3200" dirty="0"/>
              <a:t>el curso de su desarrollo. 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8465183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Los alcaloides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1148" y="2194560"/>
            <a:ext cx="10605052" cy="4024125"/>
          </a:xfrm>
        </p:spPr>
        <p:txBody>
          <a:bodyPr>
            <a:normAutofit/>
          </a:bodyPr>
          <a:lstStyle/>
          <a:p>
            <a:r>
              <a:rPr lang="es-ES_tradnl" sz="3200" dirty="0">
                <a:solidFill>
                  <a:srgbClr val="FF0000"/>
                </a:solidFill>
              </a:rPr>
              <a:t>El papel biológico </a:t>
            </a:r>
            <a:r>
              <a:rPr lang="es-ES_tradnl" sz="3200" dirty="0"/>
              <a:t>de los alcaloides en los </a:t>
            </a:r>
            <a:r>
              <a:rPr lang="es-ES_tradnl" sz="3200" dirty="0" smtClean="0"/>
              <a:t>vegetales </a:t>
            </a:r>
            <a:r>
              <a:rPr lang="es-ES_tradnl" sz="3200" dirty="0"/>
              <a:t>es muy discutido. </a:t>
            </a:r>
            <a:endParaRPr lang="es-MX" sz="3200" dirty="0"/>
          </a:p>
          <a:p>
            <a:r>
              <a:rPr lang="es-ES_tradnl" sz="3200" dirty="0"/>
              <a:t>Para unos son sustancias de desecho y para otros </a:t>
            </a:r>
            <a:br>
              <a:rPr lang="es-ES_tradnl" sz="3200" dirty="0"/>
            </a:br>
            <a:r>
              <a:rPr lang="es-ES_tradnl" sz="3200" dirty="0"/>
              <a:t>son sustancias de reserva. 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21299829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Los alcaloides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1148" y="2194560"/>
            <a:ext cx="10605052" cy="4024125"/>
          </a:xfrm>
        </p:spPr>
        <p:txBody>
          <a:bodyPr>
            <a:normAutofit/>
          </a:bodyPr>
          <a:lstStyle/>
          <a:p>
            <a:r>
              <a:rPr lang="es-ES_tradnl" sz="3200" dirty="0" smtClean="0"/>
              <a:t>También </a:t>
            </a:r>
            <a:r>
              <a:rPr lang="es-ES_tradnl" sz="3200" dirty="0"/>
              <a:t>se les han atribuido </a:t>
            </a:r>
            <a:r>
              <a:rPr lang="es-ES_tradnl" sz="3200" dirty="0">
                <a:solidFill>
                  <a:srgbClr val="FF0000"/>
                </a:solidFill>
              </a:rPr>
              <a:t>otras </a:t>
            </a:r>
            <a:r>
              <a:rPr lang="es-ES_tradnl" sz="3200" dirty="0" smtClean="0">
                <a:solidFill>
                  <a:srgbClr val="FF0000"/>
                </a:solidFill>
              </a:rPr>
              <a:t>funciones</a:t>
            </a:r>
            <a:r>
              <a:rPr lang="es-ES_tradnl" sz="3200" dirty="0" smtClean="0"/>
              <a:t>: </a:t>
            </a:r>
            <a:endParaRPr lang="es-MX" sz="3200" dirty="0"/>
          </a:p>
          <a:p>
            <a:r>
              <a:rPr lang="es-ES_tradnl" sz="3200" dirty="0"/>
              <a:t>Así se consideran como formas de circulación de las </a:t>
            </a:r>
            <a:r>
              <a:rPr lang="es-ES_tradnl" sz="3200" dirty="0" smtClean="0"/>
              <a:t>sustancias </a:t>
            </a:r>
            <a:r>
              <a:rPr lang="es-ES_tradnl" sz="3200" dirty="0"/>
              <a:t>nitrogenadas en el organismo vegetal. </a:t>
            </a:r>
            <a:endParaRPr lang="es-MX" sz="3200" dirty="0"/>
          </a:p>
          <a:p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1965358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3600" b="1" dirty="0"/>
              <a:t>Las plantas </a:t>
            </a:r>
            <a:r>
              <a:rPr lang="es-ES_tradnl" sz="3600" b="1" dirty="0" smtClean="0"/>
              <a:t>alcaloideas:</a:t>
            </a:r>
          </a:p>
          <a:p>
            <a:r>
              <a:rPr lang="es-ES_tradnl" sz="3600" b="1" dirty="0" smtClean="0"/>
              <a:t>P</a:t>
            </a:r>
            <a:r>
              <a:rPr lang="es-ES_tradnl" sz="3200" dirty="0" smtClean="0"/>
              <a:t>roporcionan </a:t>
            </a:r>
            <a:r>
              <a:rPr lang="es-ES_tradnl" sz="3200" dirty="0"/>
              <a:t>productos </a:t>
            </a:r>
            <a:r>
              <a:rPr lang="es-ES_tradnl" sz="3200" dirty="0" smtClean="0"/>
              <a:t>de </a:t>
            </a:r>
            <a:r>
              <a:rPr lang="es-ES_tradnl" sz="3200" dirty="0"/>
              <a:t>singulares </a:t>
            </a:r>
            <a:r>
              <a:rPr lang="es-ES_tradnl" sz="3200" dirty="0" smtClean="0"/>
              <a:t>caracteres.</a:t>
            </a:r>
          </a:p>
          <a:p>
            <a:r>
              <a:rPr lang="es-ES_tradnl" sz="3200" dirty="0" smtClean="0"/>
              <a:t>El </a:t>
            </a:r>
            <a:r>
              <a:rPr lang="es-ES_tradnl" sz="3200" dirty="0"/>
              <a:t>tabaco, que se fuma, </a:t>
            </a:r>
            <a:r>
              <a:rPr lang="es-ES_tradnl" sz="3200" dirty="0" smtClean="0"/>
              <a:t>masca </a:t>
            </a:r>
            <a:r>
              <a:rPr lang="es-ES_tradnl" sz="3200" dirty="0"/>
              <a:t>o se aspira como </a:t>
            </a:r>
            <a:r>
              <a:rPr lang="es-ES_tradnl" sz="3200" dirty="0" smtClean="0"/>
              <a:t>rapé.</a:t>
            </a:r>
          </a:p>
          <a:p>
            <a:r>
              <a:rPr lang="es-ES_tradnl" sz="3200" dirty="0" smtClean="0"/>
              <a:t>El </a:t>
            </a:r>
            <a:r>
              <a:rPr lang="es-ES_tradnl" sz="3200" dirty="0"/>
              <a:t>té, el café, el </a:t>
            </a:r>
            <a:r>
              <a:rPr lang="es-ES_tradnl" sz="3200" dirty="0" smtClean="0"/>
              <a:t>chocolate </a:t>
            </a:r>
            <a:r>
              <a:rPr lang="es-ES_tradnl" sz="3200" dirty="0"/>
              <a:t>y la cola, que conocemos como </a:t>
            </a:r>
            <a:r>
              <a:rPr lang="es-ES_tradnl" sz="3200" dirty="0" smtClean="0"/>
              <a:t>estimulantes.</a:t>
            </a:r>
          </a:p>
        </p:txBody>
      </p:sp>
    </p:spTree>
    <p:extLst>
      <p:ext uri="{BB962C8B-B14F-4D97-AF65-F5344CB8AC3E}">
        <p14:creationId xmlns:p14="http://schemas.microsoft.com/office/powerpoint/2010/main" val="20619960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Los alcaloides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1148" y="2194560"/>
            <a:ext cx="10605052" cy="4024125"/>
          </a:xfrm>
        </p:spPr>
        <p:txBody>
          <a:bodyPr>
            <a:normAutofit/>
          </a:bodyPr>
          <a:lstStyle/>
          <a:p>
            <a:r>
              <a:rPr lang="es-ES_tradnl" sz="3200" dirty="0"/>
              <a:t>Se sabe, en efecto, por experiencias de </a:t>
            </a:r>
            <a:r>
              <a:rPr lang="es-ES_tradnl" sz="3200" dirty="0">
                <a:solidFill>
                  <a:srgbClr val="FF0000"/>
                </a:solidFill>
              </a:rPr>
              <a:t>injerto</a:t>
            </a:r>
            <a:r>
              <a:rPr lang="es-ES_tradnl" sz="3200" dirty="0"/>
              <a:t>, que </a:t>
            </a:r>
            <a:r>
              <a:rPr lang="es-ES_tradnl" sz="3200" dirty="0" smtClean="0"/>
              <a:t>los </a:t>
            </a:r>
            <a:r>
              <a:rPr lang="es-ES_tradnl" sz="3200" dirty="0"/>
              <a:t>alcaloides elaborados por una de las plantas </a:t>
            </a:r>
            <a:r>
              <a:rPr lang="es-ES_tradnl" sz="3200" dirty="0" smtClean="0"/>
              <a:t>puestas </a:t>
            </a:r>
            <a:r>
              <a:rPr lang="es-ES_tradnl" sz="3200" dirty="0"/>
              <a:t>en contacto pueden pasar a los tejidos de </a:t>
            </a:r>
            <a:r>
              <a:rPr lang="es-ES_tradnl" sz="3200" dirty="0" smtClean="0"/>
              <a:t>la otra.</a:t>
            </a:r>
          </a:p>
          <a:p>
            <a:r>
              <a:rPr lang="es-ES_tradnl" sz="3200" dirty="0" smtClean="0"/>
              <a:t>Por </a:t>
            </a:r>
            <a:r>
              <a:rPr lang="es-ES_tradnl" sz="3200" dirty="0"/>
              <a:t>ejemplo, la atropina de la belladona </a:t>
            </a:r>
            <a:br>
              <a:rPr lang="es-ES_tradnl" sz="3200" dirty="0"/>
            </a:br>
            <a:r>
              <a:rPr lang="es-ES_tradnl" sz="3200" dirty="0"/>
              <a:t>injertada sobre un tomate emigra hacia las raíces </a:t>
            </a:r>
            <a:br>
              <a:rPr lang="es-ES_tradnl" sz="3200" dirty="0"/>
            </a:br>
            <a:r>
              <a:rPr lang="es-ES_tradnl" sz="3200" dirty="0"/>
              <a:t>de este último, que normalmente están </a:t>
            </a:r>
            <a:r>
              <a:rPr lang="es-ES_tradnl" sz="3200" dirty="0" smtClean="0"/>
              <a:t>desprovistas </a:t>
            </a:r>
            <a:r>
              <a:rPr lang="es-ES_tradnl" sz="3200" dirty="0"/>
              <a:t>de atropina. </a:t>
            </a:r>
            <a:endParaRPr lang="es-MX" sz="3200" dirty="0"/>
          </a:p>
          <a:p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19236435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Los alcaloides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1148" y="2194560"/>
            <a:ext cx="10605052" cy="4024125"/>
          </a:xfrm>
        </p:spPr>
        <p:txBody>
          <a:bodyPr>
            <a:normAutofit/>
          </a:bodyPr>
          <a:lstStyle/>
          <a:p>
            <a:r>
              <a:rPr lang="es-ES_tradnl" sz="3200" dirty="0"/>
              <a:t>En algunos casos parecen desempeñar un papel </a:t>
            </a:r>
            <a:br>
              <a:rPr lang="es-ES_tradnl" sz="3200" dirty="0"/>
            </a:br>
            <a:r>
              <a:rPr lang="es-ES_tradnl" sz="3200" dirty="0"/>
              <a:t>comparable al de las </a:t>
            </a:r>
            <a:r>
              <a:rPr lang="es-ES_tradnl" sz="3200" dirty="0" smtClean="0"/>
              <a:t>hormonas:</a:t>
            </a:r>
          </a:p>
          <a:p>
            <a:r>
              <a:rPr lang="es-ES_tradnl" sz="3200" dirty="0" smtClean="0"/>
              <a:t>Abundan </a:t>
            </a:r>
            <a:r>
              <a:rPr lang="es-ES_tradnl" sz="3200" dirty="0"/>
              <a:t>en las </a:t>
            </a:r>
            <a:r>
              <a:rPr lang="es-ES_tradnl" sz="3200" dirty="0" smtClean="0"/>
              <a:t>regiones </a:t>
            </a:r>
            <a:r>
              <a:rPr lang="es-ES_tradnl" sz="3200" dirty="0"/>
              <a:t>de los vegetales de gran actividad </a:t>
            </a:r>
            <a:r>
              <a:rPr lang="es-ES_tradnl" sz="3200" dirty="0" smtClean="0"/>
              <a:t>celular.</a:t>
            </a:r>
          </a:p>
        </p:txBody>
      </p:sp>
    </p:spTree>
    <p:extLst>
      <p:ext uri="{BB962C8B-B14F-4D97-AF65-F5344CB8AC3E}">
        <p14:creationId xmlns:p14="http://schemas.microsoft.com/office/powerpoint/2010/main" val="14313317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Los alcaloides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1148" y="2194560"/>
            <a:ext cx="10605052" cy="4024125"/>
          </a:xfrm>
        </p:spPr>
        <p:txBody>
          <a:bodyPr>
            <a:normAutofit/>
          </a:bodyPr>
          <a:lstStyle/>
          <a:p>
            <a:r>
              <a:rPr lang="es-ES_tradnl" sz="3200" dirty="0" smtClean="0"/>
              <a:t>Y, </a:t>
            </a:r>
            <a:r>
              <a:rPr lang="es-ES_tradnl" sz="3200" dirty="0"/>
              <a:t>de ordinario, ejercen una acción excitante sobre </a:t>
            </a:r>
            <a:br>
              <a:rPr lang="es-ES_tradnl" sz="3200" dirty="0"/>
            </a:br>
            <a:r>
              <a:rPr lang="es-ES_tradnl" sz="3200" dirty="0"/>
              <a:t>las plantas que los </a:t>
            </a:r>
            <a:r>
              <a:rPr lang="es-ES_tradnl" sz="3200" dirty="0" smtClean="0"/>
              <a:t>absorben.</a:t>
            </a:r>
          </a:p>
          <a:p>
            <a:r>
              <a:rPr lang="es-ES_tradnl" sz="3200" dirty="0" smtClean="0"/>
              <a:t>En </a:t>
            </a:r>
            <a:r>
              <a:rPr lang="es-ES_tradnl" sz="3200" dirty="0"/>
              <a:t>el reino animal, </a:t>
            </a:r>
            <a:r>
              <a:rPr lang="es-ES_tradnl" sz="3200" dirty="0" smtClean="0"/>
              <a:t>la </a:t>
            </a:r>
            <a:r>
              <a:rPr lang="es-ES_tradnl" sz="3200" dirty="0"/>
              <a:t>adrenalina de las cápsulas suprarrenales es el </a:t>
            </a:r>
            <a:r>
              <a:rPr lang="es-ES_tradnl" sz="3200" dirty="0" smtClean="0"/>
              <a:t>tipo </a:t>
            </a:r>
            <a:r>
              <a:rPr lang="es-ES_tradnl" sz="3200" dirty="0"/>
              <a:t>de estas hormonas alcaloideas. </a:t>
            </a:r>
            <a:endParaRPr lang="es-MX" sz="3200" dirty="0"/>
          </a:p>
          <a:p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18533437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Los alcaloides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1148" y="2194560"/>
            <a:ext cx="10605052" cy="4024125"/>
          </a:xfrm>
        </p:spPr>
        <p:txBody>
          <a:bodyPr>
            <a:normAutofit/>
          </a:bodyPr>
          <a:lstStyle/>
          <a:p>
            <a:r>
              <a:rPr lang="es-ES_tradnl" sz="3200" dirty="0" smtClean="0"/>
              <a:t>Los </a:t>
            </a:r>
            <a:r>
              <a:rPr lang="es-ES_tradnl" sz="3200" dirty="0"/>
              <a:t>consideran capaces de proteger al </a:t>
            </a:r>
            <a:r>
              <a:rPr lang="es-ES_tradnl" sz="3200" dirty="0" smtClean="0"/>
              <a:t>vegetal </a:t>
            </a:r>
            <a:r>
              <a:rPr lang="es-ES_tradnl" sz="3200" dirty="0"/>
              <a:t>que los </a:t>
            </a:r>
            <a:r>
              <a:rPr lang="es-ES_tradnl" sz="3200" dirty="0" smtClean="0"/>
              <a:t>produce.</a:t>
            </a:r>
          </a:p>
          <a:p>
            <a:r>
              <a:rPr lang="es-ES_tradnl" sz="3200" dirty="0" smtClean="0"/>
              <a:t>Por </a:t>
            </a:r>
            <a:r>
              <a:rPr lang="es-ES_tradnl" sz="3200" dirty="0"/>
              <a:t>su </a:t>
            </a:r>
            <a:r>
              <a:rPr lang="es-ES_tradnl" sz="3200" dirty="0" smtClean="0"/>
              <a:t>sabor </a:t>
            </a:r>
            <a:r>
              <a:rPr lang="es-ES_tradnl" sz="3200" dirty="0"/>
              <a:t>amargo y </a:t>
            </a:r>
            <a:r>
              <a:rPr lang="es-ES_tradnl" sz="3200" dirty="0" smtClean="0"/>
              <a:t>su </a:t>
            </a:r>
            <a:r>
              <a:rPr lang="es-ES_tradnl" sz="3200" dirty="0"/>
              <a:t>toxicidad podrían alejar de las plantas </a:t>
            </a:r>
            <a:r>
              <a:rPr lang="es-ES_tradnl" sz="3200" dirty="0" smtClean="0"/>
              <a:t>alcaloideas </a:t>
            </a:r>
            <a:r>
              <a:rPr lang="es-ES_tradnl" sz="3200" dirty="0"/>
              <a:t>a los animales </a:t>
            </a:r>
            <a:r>
              <a:rPr lang="es-ES_tradnl" sz="3200" dirty="0" smtClean="0"/>
              <a:t>herbívoros.</a:t>
            </a:r>
          </a:p>
          <a:p>
            <a:r>
              <a:rPr lang="es-ES_tradnl" sz="3200" dirty="0" smtClean="0"/>
              <a:t>Esta </a:t>
            </a:r>
            <a:r>
              <a:rPr lang="es-ES_tradnl" sz="3200" dirty="0"/>
              <a:t>protección </a:t>
            </a:r>
            <a:r>
              <a:rPr lang="es-ES_tradnl" sz="3200" dirty="0" smtClean="0"/>
              <a:t>parece </a:t>
            </a:r>
            <a:r>
              <a:rPr lang="es-ES_tradnl" sz="3200" dirty="0"/>
              <a:t>que sólo se ejerce accidentalmente y su eficacia </a:t>
            </a:r>
            <a:r>
              <a:rPr lang="es-ES_tradnl" sz="3200" dirty="0" smtClean="0"/>
              <a:t>es</a:t>
            </a:r>
            <a:r>
              <a:rPr lang="es-ES_tradnl" sz="3200" dirty="0"/>
              <a:t>, en general, muy limitada. 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41471449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Propiedades físicas y químicas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1148" y="2194560"/>
            <a:ext cx="10605052" cy="4024125"/>
          </a:xfrm>
        </p:spPr>
        <p:txBody>
          <a:bodyPr>
            <a:normAutofit/>
          </a:bodyPr>
          <a:lstStyle/>
          <a:p>
            <a:r>
              <a:rPr lang="es-ES_tradnl" sz="3200" dirty="0"/>
              <a:t>Los alcaloides no son un grupo de sustancias </a:t>
            </a:r>
            <a:br>
              <a:rPr lang="es-ES_tradnl" sz="3200" dirty="0"/>
            </a:br>
            <a:r>
              <a:rPr lang="es-ES_tradnl" sz="3200" dirty="0"/>
              <a:t>homogéneas, comparable a los prótidos, lípidos y </a:t>
            </a:r>
            <a:br>
              <a:rPr lang="es-ES_tradnl" sz="3200" dirty="0"/>
            </a:br>
            <a:r>
              <a:rPr lang="es-ES_tradnl" sz="3200" dirty="0" smtClean="0"/>
              <a:t>glúcidos.</a:t>
            </a:r>
          </a:p>
          <a:p>
            <a:r>
              <a:rPr lang="es-ES_tradnl" sz="3200" dirty="0" smtClean="0"/>
              <a:t>Son </a:t>
            </a:r>
            <a:r>
              <a:rPr lang="es-ES_tradnl" sz="3200" dirty="0"/>
              <a:t>compuestos complejos, de fórmulas </a:t>
            </a:r>
            <a:r>
              <a:rPr lang="es-ES_tradnl" sz="3200" dirty="0" smtClean="0"/>
              <a:t>complicadas</a:t>
            </a:r>
            <a:r>
              <a:rPr lang="es-ES_tradnl" sz="3200" dirty="0"/>
              <a:t>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29623515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Propiedades físicas y químicas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1148" y="2194560"/>
            <a:ext cx="10605052" cy="4024125"/>
          </a:xfrm>
        </p:spPr>
        <p:txBody>
          <a:bodyPr>
            <a:normAutofit/>
          </a:bodyPr>
          <a:lstStyle/>
          <a:p>
            <a:r>
              <a:rPr lang="es-ES_tradnl" sz="3200" dirty="0">
                <a:solidFill>
                  <a:srgbClr val="FF0000"/>
                </a:solidFill>
              </a:rPr>
              <a:t>Todos contienen </a:t>
            </a:r>
            <a:r>
              <a:rPr lang="es-ES_tradnl" sz="3200" dirty="0"/>
              <a:t>nitrógeno, hidrógeno y carbono. </a:t>
            </a:r>
            <a:endParaRPr lang="es-MX" sz="3200" dirty="0"/>
          </a:p>
          <a:p>
            <a:r>
              <a:rPr lang="es-ES_tradnl" sz="3200" dirty="0"/>
              <a:t>La mayoría contienen oxígeno, como la morfina </a:t>
            </a:r>
            <a:br>
              <a:rPr lang="es-ES_tradnl" sz="3200" dirty="0"/>
            </a:br>
            <a:r>
              <a:rPr lang="es-ES_tradnl" sz="3200" dirty="0"/>
              <a:t>C</a:t>
            </a:r>
            <a:r>
              <a:rPr lang="es-ES_tradnl" sz="3200" baseline="-25000" dirty="0"/>
              <a:t>17</a:t>
            </a:r>
            <a:r>
              <a:rPr lang="es-ES_tradnl" sz="3200" dirty="0"/>
              <a:t>H1</a:t>
            </a:r>
            <a:r>
              <a:rPr lang="es-ES_tradnl" sz="3200" baseline="-25000" dirty="0"/>
              <a:t>9</a:t>
            </a:r>
            <a:r>
              <a:rPr lang="es-ES_tradnl" sz="3200" dirty="0"/>
              <a:t>NO</a:t>
            </a:r>
            <a:r>
              <a:rPr lang="es-ES_tradnl" sz="3200" baseline="-25000" dirty="0"/>
              <a:t>s</a:t>
            </a:r>
            <a:r>
              <a:rPr lang="es-ES_tradnl" sz="3200" dirty="0"/>
              <a:t>, la codeína C</a:t>
            </a:r>
            <a:r>
              <a:rPr lang="es-ES_tradnl" sz="3200" baseline="-25000" dirty="0"/>
              <a:t>1s</a:t>
            </a:r>
            <a:r>
              <a:rPr lang="es-ES_tradnl" sz="3200" dirty="0"/>
              <a:t>H</a:t>
            </a:r>
            <a:r>
              <a:rPr lang="es-ES_tradnl" sz="3200" baseline="-25000" dirty="0"/>
              <a:t>21</a:t>
            </a:r>
            <a:r>
              <a:rPr lang="es-ES_tradnl" sz="3200" dirty="0"/>
              <a:t>N0</a:t>
            </a:r>
            <a:r>
              <a:rPr lang="es-ES_tradnl" sz="3200" baseline="-25000" dirty="0"/>
              <a:t>3</a:t>
            </a:r>
            <a:r>
              <a:rPr lang="es-ES_tradnl" sz="3200" dirty="0"/>
              <a:t>, la atropina </a:t>
            </a:r>
            <a:br>
              <a:rPr lang="es-ES_tradnl" sz="3200" dirty="0"/>
            </a:br>
            <a:r>
              <a:rPr lang="es-ES_tradnl" sz="3200" dirty="0"/>
              <a:t>C</a:t>
            </a:r>
            <a:r>
              <a:rPr lang="es-ES_tradnl" sz="3200" baseline="-25000" dirty="0"/>
              <a:t>17</a:t>
            </a:r>
            <a:r>
              <a:rPr lang="es-ES_tradnl" sz="3200" dirty="0"/>
              <a:t>H</a:t>
            </a:r>
            <a:r>
              <a:rPr lang="es-ES_tradnl" sz="3200" baseline="-25000" dirty="0"/>
              <a:t>2</a:t>
            </a:r>
            <a:r>
              <a:rPr lang="es-ES_tradnl" sz="3200" dirty="0"/>
              <a:t>SNO</a:t>
            </a:r>
            <a:r>
              <a:rPr lang="es-ES_tradnl" sz="3200" baseline="-25000" dirty="0"/>
              <a:t>s</a:t>
            </a:r>
            <a:r>
              <a:rPr lang="es-ES_tradnl" sz="3200" dirty="0"/>
              <a:t>, la cocaína C</a:t>
            </a:r>
            <a:r>
              <a:rPr lang="es-ES_tradnl" sz="3200" baseline="-25000" dirty="0"/>
              <a:t>17</a:t>
            </a:r>
            <a:r>
              <a:rPr lang="es-ES_tradnl" sz="3200" dirty="0"/>
              <a:t>H</a:t>
            </a:r>
            <a:r>
              <a:rPr lang="es-ES_tradnl" sz="3200" baseline="-25000" dirty="0"/>
              <a:t>21</a:t>
            </a:r>
            <a:r>
              <a:rPr lang="es-ES_tradnl" sz="3200" dirty="0"/>
              <a:t>N0</a:t>
            </a:r>
            <a:r>
              <a:rPr lang="es-ES_tradnl" sz="3200" baseline="-25000" dirty="0"/>
              <a:t>4</a:t>
            </a:r>
            <a:r>
              <a:rPr lang="es-ES_tradnl" sz="3200" dirty="0"/>
              <a:t>, la estricnina </a:t>
            </a:r>
            <a:br>
              <a:rPr lang="es-ES_tradnl" sz="3200" dirty="0"/>
            </a:br>
            <a:r>
              <a:rPr lang="es-ES_tradnl" sz="3200" dirty="0"/>
              <a:t>C21H22N202, la </a:t>
            </a:r>
            <a:r>
              <a:rPr lang="es-ES_tradnl" sz="3200" dirty="0" err="1"/>
              <a:t>hrucina</a:t>
            </a:r>
            <a:r>
              <a:rPr lang="es-ES_tradnl" sz="3200" dirty="0"/>
              <a:t> C2sH26N204, la quinina </a:t>
            </a:r>
            <a:br>
              <a:rPr lang="es-ES_tradnl" sz="3200" dirty="0"/>
            </a:br>
            <a:r>
              <a:rPr lang="es-ES_tradnl" sz="3200" dirty="0"/>
              <a:t>C2oH24N202, </a:t>
            </a:r>
            <a:r>
              <a:rPr lang="es-ES_tradnl" sz="3200" dirty="0" err="1"/>
              <a:t>etc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25710822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Propiedades físicas y químicas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1148" y="2194560"/>
            <a:ext cx="10605052" cy="4024125"/>
          </a:xfrm>
        </p:spPr>
        <p:txBody>
          <a:bodyPr>
            <a:normAutofit/>
          </a:bodyPr>
          <a:lstStyle/>
          <a:p>
            <a:pPr algn="ctr"/>
            <a:r>
              <a:rPr lang="es-MX" sz="4400" dirty="0" smtClean="0"/>
              <a:t>¿DE DONDE VIENE EL NOMBRE DE ALCALOIDES?</a:t>
            </a:r>
            <a:endParaRPr lang="es-MX" sz="4400" dirty="0"/>
          </a:p>
        </p:txBody>
      </p:sp>
    </p:spTree>
    <p:extLst>
      <p:ext uri="{BB962C8B-B14F-4D97-AF65-F5344CB8AC3E}">
        <p14:creationId xmlns:p14="http://schemas.microsoft.com/office/powerpoint/2010/main" val="180643002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Propiedades físicas y químicas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1148" y="2194560"/>
            <a:ext cx="10605052" cy="4024125"/>
          </a:xfrm>
        </p:spPr>
        <p:txBody>
          <a:bodyPr>
            <a:normAutofit/>
          </a:bodyPr>
          <a:lstStyle/>
          <a:p>
            <a:r>
              <a:rPr lang="es-ES_tradnl" sz="3200" dirty="0"/>
              <a:t>La presencia de nitrógeno los relaciona con las </a:t>
            </a:r>
            <a:br>
              <a:rPr lang="es-ES_tradnl" sz="3200" dirty="0"/>
            </a:br>
            <a:r>
              <a:rPr lang="es-ES_tradnl" sz="3200" dirty="0" smtClean="0">
                <a:solidFill>
                  <a:srgbClr val="FF0000"/>
                </a:solidFill>
              </a:rPr>
              <a:t>aminas</a:t>
            </a:r>
            <a:r>
              <a:rPr lang="es-ES_tradnl" sz="3200" dirty="0" smtClean="0"/>
              <a:t>.</a:t>
            </a:r>
          </a:p>
          <a:p>
            <a:r>
              <a:rPr lang="es-ES_tradnl" sz="3200" dirty="0" smtClean="0"/>
              <a:t>Su </a:t>
            </a:r>
            <a:r>
              <a:rPr lang="es-ES_tradnl" sz="3200" dirty="0"/>
              <a:t>reacción general más o menos acusada </a:t>
            </a:r>
            <a:br>
              <a:rPr lang="es-ES_tradnl" sz="3200" dirty="0"/>
            </a:br>
            <a:r>
              <a:rPr lang="es-ES_tradnl" sz="3200" dirty="0"/>
              <a:t>es una reacción </a:t>
            </a:r>
            <a:r>
              <a:rPr lang="es-ES_tradnl" sz="3200" dirty="0" smtClean="0"/>
              <a:t>básica.</a:t>
            </a:r>
          </a:p>
          <a:p>
            <a:r>
              <a:rPr lang="es-ES_tradnl" sz="3200" dirty="0" smtClean="0"/>
              <a:t>Es </a:t>
            </a:r>
            <a:r>
              <a:rPr lang="es-ES_tradnl" sz="3200" dirty="0"/>
              <a:t>esto, precisamente, lo </a:t>
            </a:r>
            <a:r>
              <a:rPr lang="es-ES_tradnl" sz="3200" dirty="0" smtClean="0"/>
              <a:t>que </a:t>
            </a:r>
            <a:r>
              <a:rPr lang="es-ES_tradnl" sz="3200" dirty="0"/>
              <a:t>recuerda el término alcaloides: cuerpos </a:t>
            </a:r>
            <a:r>
              <a:rPr lang="es-ES_tradnl" sz="3200" dirty="0" smtClean="0"/>
              <a:t>pare</a:t>
            </a:r>
            <a:r>
              <a:rPr lang="es-ES_tradnl" sz="3200" dirty="0"/>
              <a:t>cidos a los </a:t>
            </a:r>
            <a:r>
              <a:rPr lang="es-ES_tradnl" sz="3200" dirty="0" smtClean="0"/>
              <a:t>álcalis: 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245415602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Propiedades físicas y químicas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1148" y="2194560"/>
            <a:ext cx="10605052" cy="4024125"/>
          </a:xfrm>
        </p:spPr>
        <p:txBody>
          <a:bodyPr>
            <a:normAutofit/>
          </a:bodyPr>
          <a:lstStyle/>
          <a:p>
            <a:r>
              <a:rPr lang="es-ES_tradnl" sz="3200" dirty="0" smtClean="0"/>
              <a:t>Sus </a:t>
            </a:r>
            <a:r>
              <a:rPr lang="es-ES_tradnl" sz="3200" dirty="0"/>
              <a:t>soluciones azulean </a:t>
            </a:r>
            <a:r>
              <a:rPr lang="es-ES_tradnl" sz="3200" dirty="0" smtClean="0"/>
              <a:t>generalmente </a:t>
            </a:r>
            <a:r>
              <a:rPr lang="es-ES_tradnl" sz="3200" dirty="0"/>
              <a:t>la tintura roja de </a:t>
            </a:r>
            <a:r>
              <a:rPr lang="es-ES_tradnl" sz="3200" dirty="0" smtClean="0"/>
              <a:t>tornasol.</a:t>
            </a:r>
          </a:p>
          <a:p>
            <a:r>
              <a:rPr lang="es-ES_tradnl" sz="3200" dirty="0" smtClean="0"/>
              <a:t>Forman </a:t>
            </a:r>
            <a:r>
              <a:rPr lang="es-ES_tradnl" sz="3200" dirty="0"/>
              <a:t>fácilmente sales por reacción </a:t>
            </a:r>
            <a:r>
              <a:rPr lang="es-ES_tradnl" sz="3200" dirty="0" smtClean="0"/>
              <a:t>con </a:t>
            </a:r>
            <a:r>
              <a:rPr lang="es-ES_tradnl" sz="3200" dirty="0"/>
              <a:t>los </a:t>
            </a:r>
            <a:r>
              <a:rPr lang="es-ES_tradnl" sz="3200" dirty="0" smtClean="0"/>
              <a:t>ácidos.</a:t>
            </a:r>
          </a:p>
          <a:p>
            <a:r>
              <a:rPr lang="es-ES_tradnl" sz="3200" dirty="0" smtClean="0"/>
              <a:t>En </a:t>
            </a:r>
            <a:r>
              <a:rPr lang="es-ES_tradnl" sz="3200" dirty="0"/>
              <a:t>solución, estas sales pueden </a:t>
            </a:r>
            <a:r>
              <a:rPr lang="es-ES_tradnl" sz="3200" dirty="0" smtClean="0"/>
              <a:t>sufrir </a:t>
            </a:r>
            <a:r>
              <a:rPr lang="es-ES_tradnl" sz="3200" dirty="0"/>
              <a:t>disociaciones electrolíticas, en las que los </a:t>
            </a:r>
            <a:r>
              <a:rPr lang="es-ES_tradnl" sz="3200" dirty="0" smtClean="0"/>
              <a:t>alcaloides </a:t>
            </a:r>
            <a:r>
              <a:rPr lang="es-ES_tradnl" sz="3200" dirty="0"/>
              <a:t>juegan el papel de cationes. 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82281024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Propiedades físicas y químicas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1148" y="2194560"/>
            <a:ext cx="10605052" cy="4024125"/>
          </a:xfrm>
        </p:spPr>
        <p:txBody>
          <a:bodyPr>
            <a:normAutofit/>
          </a:bodyPr>
          <a:lstStyle/>
          <a:p>
            <a:r>
              <a:rPr lang="es-ES_tradnl" sz="3200" dirty="0">
                <a:solidFill>
                  <a:srgbClr val="FF0000"/>
                </a:solidFill>
              </a:rPr>
              <a:t>Una </a:t>
            </a:r>
            <a:r>
              <a:rPr lang="es-ES_tradnl" sz="3200" dirty="0" smtClean="0">
                <a:solidFill>
                  <a:srgbClr val="FF0000"/>
                </a:solidFill>
              </a:rPr>
              <a:t>experimento </a:t>
            </a:r>
            <a:r>
              <a:rPr lang="es-ES_tradnl" sz="3200" dirty="0"/>
              <a:t>lo demuestra</a:t>
            </a:r>
            <a:r>
              <a:rPr lang="es-ES_tradnl" sz="3200" dirty="0" smtClean="0"/>
              <a:t>:</a:t>
            </a:r>
          </a:p>
          <a:p>
            <a:r>
              <a:rPr lang="es-ES_tradnl" sz="3200" dirty="0" smtClean="0"/>
              <a:t>En </a:t>
            </a:r>
            <a:r>
              <a:rPr lang="es-ES_tradnl" sz="3200" dirty="0"/>
              <a:t>el circuito </a:t>
            </a:r>
            <a:r>
              <a:rPr lang="es-ES_tradnl" sz="3200" dirty="0" smtClean="0"/>
              <a:t>de </a:t>
            </a:r>
            <a:r>
              <a:rPr lang="es-ES_tradnl" sz="3200" dirty="0"/>
              <a:t>una </a:t>
            </a:r>
            <a:r>
              <a:rPr lang="es-ES_tradnl" sz="3200" dirty="0">
                <a:solidFill>
                  <a:srgbClr val="FF0000"/>
                </a:solidFill>
              </a:rPr>
              <a:t>batería de pilas </a:t>
            </a:r>
            <a:r>
              <a:rPr lang="es-ES_tradnl" sz="3200" dirty="0"/>
              <a:t>se intercalan </a:t>
            </a:r>
            <a:r>
              <a:rPr lang="es-ES_tradnl" sz="3200" dirty="0" smtClean="0">
                <a:solidFill>
                  <a:srgbClr val="FF0000"/>
                </a:solidFill>
              </a:rPr>
              <a:t>2 </a:t>
            </a:r>
            <a:r>
              <a:rPr lang="es-ES_tradnl" sz="3200" dirty="0">
                <a:solidFill>
                  <a:srgbClr val="FF0000"/>
                </a:solidFill>
              </a:rPr>
              <a:t>conejos </a:t>
            </a:r>
            <a:r>
              <a:rPr lang="es-ES_tradnl" sz="3200" dirty="0" smtClean="0"/>
              <a:t>y </a:t>
            </a:r>
            <a:r>
              <a:rPr lang="es-ES_tradnl" sz="3200" dirty="0"/>
              <a:t>una solución de sulfato de estricnina</a:t>
            </a:r>
            <a:r>
              <a:rPr lang="es-ES_tradnl" sz="3200" dirty="0" smtClean="0"/>
              <a:t>,</a:t>
            </a:r>
          </a:p>
          <a:p>
            <a:r>
              <a:rPr lang="es-ES_tradnl" sz="3200" dirty="0" smtClean="0"/>
              <a:t>Una </a:t>
            </a:r>
            <a:r>
              <a:rPr lang="es-ES_tradnl" sz="3200" dirty="0"/>
              <a:t>pata de cada uno de ellos esté sumergida </a:t>
            </a:r>
            <a:br>
              <a:rPr lang="es-ES_tradnl" sz="3200" dirty="0"/>
            </a:br>
            <a:r>
              <a:rPr lang="es-ES_tradnl" sz="3200" dirty="0"/>
              <a:t>en la </a:t>
            </a:r>
            <a:r>
              <a:rPr lang="es-ES_tradnl" sz="3200" dirty="0" smtClean="0"/>
              <a:t>solución.</a:t>
            </a:r>
          </a:p>
          <a:p>
            <a:r>
              <a:rPr lang="es-ES_tradnl" sz="3200" dirty="0" smtClean="0"/>
              <a:t>Se </a:t>
            </a:r>
            <a:r>
              <a:rPr lang="es-ES_tradnl" sz="3200" dirty="0"/>
              <a:t>hace pasar la </a:t>
            </a:r>
            <a:r>
              <a:rPr lang="es-ES_tradnl" sz="3200" dirty="0" smtClean="0"/>
              <a:t>corriente. 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2650418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3200" dirty="0" smtClean="0"/>
              <a:t>El </a:t>
            </a:r>
            <a:r>
              <a:rPr lang="es-ES_tradnl" sz="3200" dirty="0"/>
              <a:t>opio y la coca, que proporcionan peligrosas </a:t>
            </a:r>
            <a:r>
              <a:rPr lang="es-ES_tradnl" sz="3200" dirty="0" smtClean="0"/>
              <a:t>euforias</a:t>
            </a:r>
          </a:p>
          <a:p>
            <a:r>
              <a:rPr lang="es-ES_tradnl" sz="3200" dirty="0" smtClean="0"/>
              <a:t>El </a:t>
            </a:r>
            <a:r>
              <a:rPr lang="es-ES_tradnl" sz="3200" dirty="0"/>
              <a:t>curare, con el que los salvajes envenenan </a:t>
            </a:r>
            <a:r>
              <a:rPr lang="es-ES_tradnl" sz="3200" dirty="0" smtClean="0"/>
              <a:t>sus flechas.</a:t>
            </a:r>
          </a:p>
          <a:p>
            <a:r>
              <a:rPr lang="es-ES_tradnl" sz="3200" dirty="0" smtClean="0"/>
              <a:t>La </a:t>
            </a:r>
            <a:r>
              <a:rPr lang="es-ES_tradnl" sz="3200" dirty="0"/>
              <a:t>quina, que disminuye la fiebre y cura </a:t>
            </a:r>
            <a:r>
              <a:rPr lang="es-ES_tradnl" sz="3200" dirty="0" smtClean="0"/>
              <a:t>el paludismo.</a:t>
            </a:r>
          </a:p>
        </p:txBody>
      </p:sp>
    </p:spTree>
    <p:extLst>
      <p:ext uri="{BB962C8B-B14F-4D97-AF65-F5344CB8AC3E}">
        <p14:creationId xmlns:p14="http://schemas.microsoft.com/office/powerpoint/2010/main" val="301855700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Propiedades físicas y químicas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1148" y="2194560"/>
            <a:ext cx="10605052" cy="4024125"/>
          </a:xfrm>
        </p:spPr>
        <p:txBody>
          <a:bodyPr>
            <a:normAutofit lnSpcReduction="10000"/>
          </a:bodyPr>
          <a:lstStyle/>
          <a:p>
            <a:r>
              <a:rPr lang="es-ES_tradnl" sz="3200" dirty="0" smtClean="0"/>
              <a:t>El </a:t>
            </a:r>
            <a:r>
              <a:rPr lang="es-ES_tradnl" sz="3200" dirty="0"/>
              <a:t>sulfato </a:t>
            </a:r>
            <a:r>
              <a:rPr lang="es-ES_tradnl" sz="3200" dirty="0" smtClean="0"/>
              <a:t>de </a:t>
            </a:r>
            <a:r>
              <a:rPr lang="es-ES_tradnl" sz="3200" dirty="0"/>
              <a:t>estricnina disociado proporciona un ion S042- </a:t>
            </a:r>
            <a:r>
              <a:rPr lang="es-ES_tradnl" sz="3200" dirty="0" smtClean="0"/>
              <a:t>que </a:t>
            </a:r>
            <a:r>
              <a:rPr lang="es-ES_tradnl" sz="3200" dirty="0"/>
              <a:t>se dirige hacia el «conejo-ánodo</a:t>
            </a:r>
            <a:r>
              <a:rPr lang="es-ES_tradnl" sz="3200" dirty="0" smtClean="0"/>
              <a:t>»,</a:t>
            </a:r>
          </a:p>
          <a:p>
            <a:r>
              <a:rPr lang="es-ES_tradnl" sz="3200" dirty="0" smtClean="0"/>
              <a:t>Y </a:t>
            </a:r>
            <a:r>
              <a:rPr lang="es-ES_tradnl" sz="3200" dirty="0"/>
              <a:t>el catión </a:t>
            </a:r>
            <a:r>
              <a:rPr lang="es-ES_tradnl" sz="3200" dirty="0" smtClean="0"/>
              <a:t>estricnina </a:t>
            </a:r>
            <a:r>
              <a:rPr lang="es-ES_tradnl" sz="3200" dirty="0"/>
              <a:t>va hacia el «conejo-cátodo», que sufre </a:t>
            </a:r>
            <a:r>
              <a:rPr lang="es-ES_tradnl" sz="3200" dirty="0" smtClean="0"/>
              <a:t>las </a:t>
            </a:r>
            <a:r>
              <a:rPr lang="es-ES_tradnl" sz="3200" dirty="0"/>
              <a:t>convulsiones de la intoxicación por </a:t>
            </a:r>
            <a:r>
              <a:rPr lang="es-ES_tradnl" sz="3200" dirty="0" smtClean="0"/>
              <a:t>estricnina.</a:t>
            </a:r>
          </a:p>
          <a:p>
            <a:r>
              <a:rPr lang="es-ES_tradnl" sz="3200" dirty="0" smtClean="0"/>
              <a:t>Si </a:t>
            </a:r>
            <a:r>
              <a:rPr lang="es-ES_tradnl" sz="3200" dirty="0"/>
              <a:t>se invierte la corriente, el conejo que </a:t>
            </a:r>
            <a:r>
              <a:rPr lang="es-ES_tradnl" sz="3200" dirty="0" smtClean="0"/>
              <a:t>experimenta </a:t>
            </a:r>
            <a:r>
              <a:rPr lang="es-ES_tradnl" sz="3200" dirty="0"/>
              <a:t>trastornos deja de sufrirlos, y el otro, que </a:t>
            </a:r>
            <a:r>
              <a:rPr lang="es-ES_tradnl" sz="3200" dirty="0" smtClean="0"/>
              <a:t>ahora </a:t>
            </a:r>
            <a:r>
              <a:rPr lang="es-ES_tradnl" sz="3200" dirty="0"/>
              <a:t>hace de «conejo-cátodo», tiene </a:t>
            </a:r>
            <a:r>
              <a:rPr lang="es-ES_tradnl" sz="3200" dirty="0" smtClean="0"/>
              <a:t>convulsiones.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2831808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3200" dirty="0" smtClean="0"/>
              <a:t>Un </a:t>
            </a:r>
            <a:r>
              <a:rPr lang="es-ES_tradnl" sz="3200" dirty="0"/>
              <a:t>vomitivo como la </a:t>
            </a:r>
            <a:r>
              <a:rPr lang="es-ES_tradnl" sz="3200" dirty="0" smtClean="0"/>
              <a:t>ipecacuana.</a:t>
            </a:r>
          </a:p>
          <a:p>
            <a:r>
              <a:rPr lang="es-ES_tradnl" sz="3200" dirty="0" smtClean="0"/>
              <a:t>Venenos </a:t>
            </a:r>
            <a:r>
              <a:rPr lang="es-ES_tradnl" sz="3200" dirty="0"/>
              <a:t>o medicamentos debidos al cólchico o </a:t>
            </a:r>
            <a:r>
              <a:rPr lang="es-ES_tradnl" sz="3200" dirty="0" smtClean="0"/>
              <a:t>cólquico</a:t>
            </a:r>
            <a:r>
              <a:rPr lang="es-ES_tradnl" sz="3200" dirty="0"/>
              <a:t>, el acónito, la belladona, la adormidera, la </a:t>
            </a:r>
            <a:r>
              <a:rPr lang="es-ES_tradnl" sz="3200" dirty="0" smtClean="0"/>
              <a:t>cicuta</a:t>
            </a:r>
            <a:r>
              <a:rPr lang="es-ES_tradnl" sz="3200" dirty="0"/>
              <a:t>, el cornezuelo de </a:t>
            </a:r>
            <a:r>
              <a:rPr lang="es-ES_tradnl" sz="3200" dirty="0" smtClean="0"/>
              <a:t>centeno, etc.</a:t>
            </a:r>
          </a:p>
        </p:txBody>
      </p:sp>
    </p:spTree>
    <p:extLst>
      <p:ext uri="{BB962C8B-B14F-4D97-AF65-F5344CB8AC3E}">
        <p14:creationId xmlns:p14="http://schemas.microsoft.com/office/powerpoint/2010/main" val="1771981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introducción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4000" b="1" dirty="0"/>
              <a:t>Sus </a:t>
            </a:r>
            <a:r>
              <a:rPr lang="es-ES_tradnl" sz="4000" b="1" dirty="0" smtClean="0"/>
              <a:t>alcaloides:</a:t>
            </a:r>
          </a:p>
          <a:p>
            <a:r>
              <a:rPr lang="es-ES_tradnl" sz="3200" dirty="0" smtClean="0"/>
              <a:t>Nicotina</a:t>
            </a:r>
            <a:r>
              <a:rPr lang="es-ES_tradnl" sz="3200" dirty="0"/>
              <a:t>, cafeína, </a:t>
            </a:r>
            <a:r>
              <a:rPr lang="es-ES_tradnl" sz="3200" dirty="0" smtClean="0"/>
              <a:t>teobromina</a:t>
            </a:r>
            <a:r>
              <a:rPr lang="es-ES_tradnl" sz="3200" dirty="0"/>
              <a:t>, morfina, cocaína, curarina, quinina, </a:t>
            </a:r>
            <a:r>
              <a:rPr lang="es-ES_tradnl" sz="3200" dirty="0" err="1" smtClean="0"/>
              <a:t>cefelina</a:t>
            </a:r>
            <a:r>
              <a:rPr lang="es-ES_tradnl" sz="3200" dirty="0"/>
              <a:t>, aconitina, atropina, cicutina, </a:t>
            </a:r>
            <a:r>
              <a:rPr lang="es-ES_tradnl" sz="3200" dirty="0" err="1"/>
              <a:t>ergotinina</a:t>
            </a:r>
            <a:r>
              <a:rPr lang="es-ES_tradnl" sz="3200" dirty="0"/>
              <a:t>, etc</a:t>
            </a:r>
            <a:r>
              <a:rPr lang="es-ES_tradnl" sz="3200" dirty="0" smtClean="0"/>
              <a:t>.</a:t>
            </a:r>
          </a:p>
          <a:p>
            <a:r>
              <a:rPr lang="es-ES_tradnl" sz="3200" dirty="0" smtClean="0"/>
              <a:t>Son </a:t>
            </a:r>
            <a:r>
              <a:rPr lang="es-ES_tradnl" sz="3200" dirty="0"/>
              <a:t>los que les confieren sus especiales propiedades </a:t>
            </a:r>
            <a:br>
              <a:rPr lang="es-ES_tradnl" sz="3200" dirty="0"/>
            </a:br>
            <a:r>
              <a:rPr lang="es-ES_tradnl" sz="3200" dirty="0"/>
              <a:t>y los responsables de los rasgos más originales de </a:t>
            </a:r>
            <a:br>
              <a:rPr lang="es-ES_tradnl" sz="3200" dirty="0"/>
            </a:br>
            <a:r>
              <a:rPr lang="es-ES_tradnl" sz="3200" dirty="0"/>
              <a:t>los vegetales que los producen. </a:t>
            </a:r>
            <a:endParaRPr lang="es-ES_tradnl" sz="3200" dirty="0" smtClean="0"/>
          </a:p>
        </p:txBody>
      </p:sp>
    </p:spTree>
    <p:extLst>
      <p:ext uri="{BB962C8B-B14F-4D97-AF65-F5344CB8AC3E}">
        <p14:creationId xmlns:p14="http://schemas.microsoft.com/office/powerpoint/2010/main" val="2143344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Los alcaloides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3200" dirty="0"/>
              <a:t>Entre los </a:t>
            </a:r>
            <a:r>
              <a:rPr lang="es-ES_tradnl" sz="3200" dirty="0" smtClean="0"/>
              <a:t>alcaloides </a:t>
            </a:r>
            <a:r>
              <a:rPr lang="es-ES_tradnl" sz="3200" dirty="0"/>
              <a:t>a veces se incluyen </a:t>
            </a:r>
            <a:r>
              <a:rPr lang="es-ES_tradnl" sz="3200" dirty="0" smtClean="0">
                <a:solidFill>
                  <a:srgbClr val="FF0000"/>
                </a:solidFill>
              </a:rPr>
              <a:t>compuestos </a:t>
            </a:r>
            <a:r>
              <a:rPr lang="es-ES_tradnl" sz="3200" dirty="0">
                <a:solidFill>
                  <a:srgbClr val="FF0000"/>
                </a:solidFill>
              </a:rPr>
              <a:t>propios del reino </a:t>
            </a:r>
            <a:r>
              <a:rPr lang="es-ES_tradnl" sz="3200" dirty="0" smtClean="0">
                <a:solidFill>
                  <a:srgbClr val="FF0000"/>
                </a:solidFill>
              </a:rPr>
              <a:t>animal</a:t>
            </a:r>
            <a:r>
              <a:rPr lang="es-ES_tradnl" sz="3200" dirty="0" smtClean="0"/>
              <a:t>:</a:t>
            </a:r>
          </a:p>
          <a:p>
            <a:r>
              <a:rPr lang="es-ES_tradnl" sz="3200" dirty="0" smtClean="0"/>
              <a:t>Adrenalina: extraída </a:t>
            </a:r>
            <a:r>
              <a:rPr lang="es-ES_tradnl" sz="3200" dirty="0"/>
              <a:t>de las cápsulas </a:t>
            </a:r>
            <a:r>
              <a:rPr lang="es-ES_tradnl" sz="3200" dirty="0" smtClean="0"/>
              <a:t>suprarrenales.</a:t>
            </a:r>
          </a:p>
          <a:p>
            <a:r>
              <a:rPr lang="es-ES_tradnl" sz="3200" dirty="0" smtClean="0"/>
              <a:t>Bufotenina: Extraída de </a:t>
            </a:r>
            <a:r>
              <a:rPr lang="es-ES_tradnl" sz="3200" dirty="0"/>
              <a:t>la piel de los </a:t>
            </a:r>
            <a:r>
              <a:rPr lang="es-ES_tradnl" sz="3200" dirty="0" smtClean="0"/>
              <a:t>sapos.</a:t>
            </a:r>
          </a:p>
          <a:p>
            <a:r>
              <a:rPr lang="es-ES_tradnl" sz="3200" dirty="0" smtClean="0"/>
              <a:t>Sin </a:t>
            </a:r>
            <a:r>
              <a:rPr lang="es-ES_tradnl" sz="3200" dirty="0"/>
              <a:t>embargo, son una </a:t>
            </a:r>
            <a:r>
              <a:rPr lang="es-ES_tradnl" sz="3200" dirty="0" smtClean="0"/>
              <a:t>excepción</a:t>
            </a:r>
            <a:r>
              <a:rPr lang="es-ES_tradnl" sz="3200" dirty="0"/>
              <a:t>. 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330440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Los alcaloides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200" dirty="0" smtClean="0"/>
              <a:t>Bufotenina: Tiene </a:t>
            </a:r>
            <a:r>
              <a:rPr lang="es-MX" sz="3200" dirty="0"/>
              <a:t>efectos </a:t>
            </a:r>
            <a:r>
              <a:rPr lang="es-MX" sz="3200" dirty="0">
                <a:hlinkClick r:id="rId2" tooltip="Alucinógeno"/>
              </a:rPr>
              <a:t>alucinógenos</a:t>
            </a:r>
            <a:r>
              <a:rPr lang="es-MX" sz="3200" dirty="0"/>
              <a:t>, derivado de la </a:t>
            </a:r>
            <a:r>
              <a:rPr lang="es-MX" sz="3200" dirty="0" smtClean="0"/>
              <a:t>serotonina</a:t>
            </a:r>
            <a:r>
              <a:rPr lang="es-MX" sz="3200" dirty="0"/>
              <a:t>,</a:t>
            </a:r>
            <a:r>
              <a:rPr lang="es-MX" sz="3200" dirty="0" smtClean="0"/>
              <a:t> </a:t>
            </a:r>
            <a:r>
              <a:rPr lang="es-MX" sz="3200" dirty="0"/>
              <a:t>por </a:t>
            </a:r>
            <a:r>
              <a:rPr lang="es-MX" sz="3200" dirty="0" err="1"/>
              <a:t>dimetilación</a:t>
            </a:r>
            <a:r>
              <a:rPr lang="es-MX" sz="3200" dirty="0"/>
              <a:t> de su grupo </a:t>
            </a:r>
            <a:r>
              <a:rPr lang="es-MX" sz="3200" dirty="0" smtClean="0"/>
              <a:t>amina.</a:t>
            </a:r>
          </a:p>
          <a:p>
            <a:r>
              <a:rPr lang="es-MX" sz="3200" dirty="0" smtClean="0"/>
              <a:t>Se </a:t>
            </a:r>
            <a:r>
              <a:rPr lang="es-MX" sz="3200" dirty="0"/>
              <a:t>encuentra en la piel de determinados </a:t>
            </a:r>
            <a:r>
              <a:rPr lang="es-MX" sz="3200" dirty="0">
                <a:hlinkClick r:id="rId3" tooltip="Sapo"/>
              </a:rPr>
              <a:t>sapos</a:t>
            </a:r>
            <a:r>
              <a:rPr lang="es-MX" sz="3200" dirty="0"/>
              <a:t> del género </a:t>
            </a:r>
            <a:r>
              <a:rPr lang="es-MX" sz="3200" dirty="0">
                <a:hlinkClick r:id="rId4" tooltip="Bufo"/>
              </a:rPr>
              <a:t>Bufo</a:t>
            </a:r>
            <a:r>
              <a:rPr lang="es-MX" sz="3200" dirty="0"/>
              <a:t> como </a:t>
            </a:r>
            <a:r>
              <a:rPr lang="es-MX" sz="3200" i="1" dirty="0">
                <a:hlinkClick r:id="rId5" tooltip="Bufo marinus"/>
              </a:rPr>
              <a:t>Bufo </a:t>
            </a:r>
            <a:r>
              <a:rPr lang="es-MX" sz="3200" i="1" dirty="0" err="1" smtClean="0">
                <a:hlinkClick r:id="rId5" tooltip="Bufo marinus"/>
              </a:rPr>
              <a:t>marinus</a:t>
            </a:r>
            <a:r>
              <a:rPr lang="es-MX" sz="3200" dirty="0" smtClean="0"/>
              <a:t>.</a:t>
            </a:r>
          </a:p>
          <a:p>
            <a:r>
              <a:rPr lang="es-MX" sz="3200" dirty="0" smtClean="0"/>
              <a:t>Además </a:t>
            </a:r>
            <a:r>
              <a:rPr lang="es-MX" sz="3200" dirty="0"/>
              <a:t>se encuentra en al menos dos especies de </a:t>
            </a:r>
            <a:r>
              <a:rPr lang="es-MX" sz="3200" i="1" u="sng" dirty="0" err="1">
                <a:hlinkClick r:id="rId6"/>
              </a:rPr>
              <a:t>Anadenanthera</a:t>
            </a:r>
            <a:r>
              <a:rPr lang="es-MX" sz="3200" dirty="0"/>
              <a:t>, </a:t>
            </a:r>
            <a:r>
              <a:rPr lang="es-MX" sz="3200" dirty="0" smtClean="0"/>
              <a:t>(árbol de América del Sur).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019584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Los alcaloides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3200" dirty="0"/>
              <a:t>Asimismo, hay alcaloides que son </a:t>
            </a:r>
            <a:r>
              <a:rPr lang="es-ES_tradnl" sz="3200" dirty="0">
                <a:solidFill>
                  <a:srgbClr val="FF0000"/>
                </a:solidFill>
              </a:rPr>
              <a:t>productos de </a:t>
            </a:r>
            <a:br>
              <a:rPr lang="es-ES_tradnl" sz="3200" dirty="0">
                <a:solidFill>
                  <a:srgbClr val="FF0000"/>
                </a:solidFill>
              </a:rPr>
            </a:br>
            <a:r>
              <a:rPr lang="es-ES_tradnl" sz="3200" dirty="0">
                <a:solidFill>
                  <a:srgbClr val="FF0000"/>
                </a:solidFill>
              </a:rPr>
              <a:t>síntesis: </a:t>
            </a:r>
            <a:endParaRPr lang="es-MX" sz="3200" dirty="0">
              <a:solidFill>
                <a:srgbClr val="FF0000"/>
              </a:solidFill>
            </a:endParaRPr>
          </a:p>
          <a:p>
            <a:r>
              <a:rPr lang="es-ES_tradnl" sz="3200" dirty="0"/>
              <a:t>N</a:t>
            </a:r>
            <a:r>
              <a:rPr lang="es-ES_tradnl" sz="3200" dirty="0" smtClean="0"/>
              <a:t>o </a:t>
            </a:r>
            <a:r>
              <a:rPr lang="es-ES_tradnl" sz="3200" dirty="0"/>
              <a:t>se diferencian de las </a:t>
            </a:r>
            <a:r>
              <a:rPr lang="es-ES_tradnl" sz="3200" dirty="0" smtClean="0"/>
              <a:t>que </a:t>
            </a:r>
            <a:r>
              <a:rPr lang="es-ES_tradnl" sz="3200" dirty="0"/>
              <a:t>se hallan en los vegetales y que se han </a:t>
            </a:r>
            <a:r>
              <a:rPr lang="es-ES_tradnl" sz="3200" dirty="0" smtClean="0"/>
              <a:t>reproducido </a:t>
            </a:r>
            <a:r>
              <a:rPr lang="es-ES_tradnl" sz="3200" dirty="0"/>
              <a:t>en los </a:t>
            </a:r>
            <a:r>
              <a:rPr lang="es-ES_tradnl" sz="3200" dirty="0" smtClean="0"/>
              <a:t>laboratorios:</a:t>
            </a:r>
          </a:p>
          <a:p>
            <a:r>
              <a:rPr lang="es-ES_tradnl" sz="3200" dirty="0" smtClean="0"/>
              <a:t>Ejemplos: La conicina (cicutina), </a:t>
            </a:r>
            <a:r>
              <a:rPr lang="es-ES_tradnl" sz="3200" dirty="0"/>
              <a:t>la </a:t>
            </a:r>
            <a:r>
              <a:rPr lang="es-ES_tradnl" sz="3200" dirty="0" smtClean="0"/>
              <a:t>cafeína</a:t>
            </a:r>
            <a:r>
              <a:rPr lang="es-ES_tradnl" sz="3200" dirty="0"/>
              <a:t>, la teobromina, la atropina, la hiosciamina, </a:t>
            </a:r>
            <a:r>
              <a:rPr lang="es-ES_tradnl" sz="3200" dirty="0" smtClean="0"/>
              <a:t>la </a:t>
            </a:r>
            <a:r>
              <a:rPr lang="es-ES_tradnl" sz="3200" dirty="0"/>
              <a:t>cocaína, la nicotina, la pilocarpina, la quinina, </a:t>
            </a:r>
            <a:r>
              <a:rPr lang="es-ES_tradnl" sz="3200" dirty="0" smtClean="0"/>
              <a:t>etcétera</a:t>
            </a:r>
            <a:r>
              <a:rPr lang="es-ES_tradnl" sz="3200" dirty="0"/>
              <a:t>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1180745958"/>
      </p:ext>
    </p:extLst>
  </p:cSld>
  <p:clrMapOvr>
    <a:masterClrMapping/>
  </p:clrMapOvr>
</p:sld>
</file>

<file path=ppt/theme/theme1.xml><?xml version="1.0" encoding="utf-8"?>
<a:theme xmlns:a="http://schemas.openxmlformats.org/drawingml/2006/main" name="Estela de condensación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TM04033937[[fn=Estela de condensación]]</Template>
  <TotalTime>101</TotalTime>
  <Words>1179</Words>
  <Application>Microsoft Office PowerPoint</Application>
  <PresentationFormat>Panorámica</PresentationFormat>
  <Paragraphs>146</Paragraphs>
  <Slides>40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40</vt:i4>
      </vt:variant>
    </vt:vector>
  </HeadingPairs>
  <TitlesOfParts>
    <vt:vector size="43" baseType="lpstr">
      <vt:lpstr>Arial</vt:lpstr>
      <vt:lpstr>Century Gothic</vt:lpstr>
      <vt:lpstr>Estela de condensación</vt:lpstr>
      <vt:lpstr>DR LUIS ROBERTO PÉREZ MÉNDEZ</vt:lpstr>
      <vt:lpstr>introduccíón</vt:lpstr>
      <vt:lpstr>introducción</vt:lpstr>
      <vt:lpstr>introducción</vt:lpstr>
      <vt:lpstr>introducción</vt:lpstr>
      <vt:lpstr>introducción</vt:lpstr>
      <vt:lpstr>Los alcaloides</vt:lpstr>
      <vt:lpstr>Los alcaloides</vt:lpstr>
      <vt:lpstr>Los alcaloides</vt:lpstr>
      <vt:lpstr>Los alcaloides</vt:lpstr>
      <vt:lpstr>Los alcaloides</vt:lpstr>
      <vt:lpstr>Los alcaloides</vt:lpstr>
      <vt:lpstr>Los alcaloides</vt:lpstr>
      <vt:lpstr>Los alcaloides</vt:lpstr>
      <vt:lpstr>Los alcaloides</vt:lpstr>
      <vt:lpstr>Los alcaloides</vt:lpstr>
      <vt:lpstr>Los alcaloides</vt:lpstr>
      <vt:lpstr>Los alcaloides</vt:lpstr>
      <vt:lpstr>Los alcaloides</vt:lpstr>
      <vt:lpstr>Los alcaloides</vt:lpstr>
      <vt:lpstr>Los alcaloides</vt:lpstr>
      <vt:lpstr>Los alcaloides</vt:lpstr>
      <vt:lpstr>Los alcaloides</vt:lpstr>
      <vt:lpstr>Los alcaloides</vt:lpstr>
      <vt:lpstr>Los alcaloides</vt:lpstr>
      <vt:lpstr>Los alcaloides</vt:lpstr>
      <vt:lpstr>Los alcaloides</vt:lpstr>
      <vt:lpstr>Los alcaloides</vt:lpstr>
      <vt:lpstr>Los alcaloides</vt:lpstr>
      <vt:lpstr>Los alcaloides</vt:lpstr>
      <vt:lpstr>Los alcaloides</vt:lpstr>
      <vt:lpstr>Los alcaloides</vt:lpstr>
      <vt:lpstr>Los alcaloides</vt:lpstr>
      <vt:lpstr>Propiedades físicas y químicas</vt:lpstr>
      <vt:lpstr>Propiedades físicas y químicas</vt:lpstr>
      <vt:lpstr>Propiedades físicas y químicas</vt:lpstr>
      <vt:lpstr>Propiedades físicas y químicas</vt:lpstr>
      <vt:lpstr>Propiedades físicas y químicas</vt:lpstr>
      <vt:lpstr>Propiedades físicas y químicas</vt:lpstr>
      <vt:lpstr>Propiedades físicas y químicas</vt:lpstr>
    </vt:vector>
  </TitlesOfParts>
  <Company>Wi-Black Corp Ecuador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 LUIS ROBERTO PÉREZ MÉNDEZ</dc:title>
  <dc:creator>C_240</dc:creator>
  <cp:lastModifiedBy>LUIS ROBERTO</cp:lastModifiedBy>
  <cp:revision>16</cp:revision>
  <dcterms:created xsi:type="dcterms:W3CDTF">2019-02-25T03:45:07Z</dcterms:created>
  <dcterms:modified xsi:type="dcterms:W3CDTF">2019-02-25T20:06:56Z</dcterms:modified>
</cp:coreProperties>
</file>